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40"/>
  </p:notesMasterIdLst>
  <p:sldIdLst>
    <p:sldId id="256" r:id="rId2"/>
    <p:sldId id="458" r:id="rId3"/>
    <p:sldId id="423" r:id="rId4"/>
    <p:sldId id="331" r:id="rId5"/>
    <p:sldId id="257" r:id="rId6"/>
    <p:sldId id="378" r:id="rId7"/>
    <p:sldId id="379" r:id="rId8"/>
    <p:sldId id="266" r:id="rId9"/>
    <p:sldId id="269" r:id="rId10"/>
    <p:sldId id="343" r:id="rId11"/>
    <p:sldId id="271" r:id="rId12"/>
    <p:sldId id="272" r:id="rId13"/>
    <p:sldId id="273" r:id="rId14"/>
    <p:sldId id="282" r:id="rId15"/>
    <p:sldId id="283" r:id="rId16"/>
    <p:sldId id="286" r:id="rId17"/>
    <p:sldId id="287" r:id="rId18"/>
    <p:sldId id="380" r:id="rId19"/>
    <p:sldId id="381" r:id="rId20"/>
    <p:sldId id="384" r:id="rId21"/>
    <p:sldId id="383" r:id="rId22"/>
    <p:sldId id="385" r:id="rId23"/>
    <p:sldId id="382" r:id="rId24"/>
    <p:sldId id="386" r:id="rId25"/>
    <p:sldId id="387" r:id="rId26"/>
    <p:sldId id="388" r:id="rId27"/>
    <p:sldId id="389" r:id="rId28"/>
    <p:sldId id="394" r:id="rId29"/>
    <p:sldId id="395" r:id="rId30"/>
    <p:sldId id="392" r:id="rId31"/>
    <p:sldId id="354" r:id="rId32"/>
    <p:sldId id="393" r:id="rId33"/>
    <p:sldId id="398" r:id="rId34"/>
    <p:sldId id="399" r:id="rId35"/>
    <p:sldId id="400" r:id="rId36"/>
    <p:sldId id="401" r:id="rId37"/>
    <p:sldId id="396" r:id="rId38"/>
    <p:sldId id="397" r:id="rId39"/>
    <p:sldId id="402" r:id="rId40"/>
    <p:sldId id="356" r:id="rId41"/>
    <p:sldId id="357" r:id="rId42"/>
    <p:sldId id="358" r:id="rId43"/>
    <p:sldId id="359" r:id="rId44"/>
    <p:sldId id="390" r:id="rId45"/>
    <p:sldId id="391" r:id="rId46"/>
    <p:sldId id="288" r:id="rId47"/>
    <p:sldId id="289" r:id="rId48"/>
    <p:sldId id="294" r:id="rId49"/>
    <p:sldId id="377" r:id="rId50"/>
    <p:sldId id="376" r:id="rId51"/>
    <p:sldId id="403" r:id="rId52"/>
    <p:sldId id="295" r:id="rId53"/>
    <p:sldId id="404" r:id="rId54"/>
    <p:sldId id="411" r:id="rId55"/>
    <p:sldId id="405" r:id="rId56"/>
    <p:sldId id="406" r:id="rId57"/>
    <p:sldId id="314" r:id="rId58"/>
    <p:sldId id="300" r:id="rId59"/>
    <p:sldId id="410" r:id="rId60"/>
    <p:sldId id="302" r:id="rId61"/>
    <p:sldId id="304" r:id="rId62"/>
    <p:sldId id="362" r:id="rId63"/>
    <p:sldId id="363" r:id="rId64"/>
    <p:sldId id="365" r:id="rId65"/>
    <p:sldId id="368" r:id="rId66"/>
    <p:sldId id="409" r:id="rId67"/>
    <p:sldId id="459" r:id="rId68"/>
    <p:sldId id="408" r:id="rId69"/>
    <p:sldId id="305" r:id="rId70"/>
    <p:sldId id="369" r:id="rId71"/>
    <p:sldId id="370" r:id="rId72"/>
    <p:sldId id="306" r:id="rId73"/>
    <p:sldId id="372" r:id="rId74"/>
    <p:sldId id="373" r:id="rId75"/>
    <p:sldId id="308" r:id="rId76"/>
    <p:sldId id="371" r:id="rId77"/>
    <p:sldId id="374" r:id="rId78"/>
    <p:sldId id="375" r:id="rId79"/>
    <p:sldId id="360" r:id="rId80"/>
    <p:sldId id="412" r:id="rId81"/>
    <p:sldId id="413" r:id="rId82"/>
    <p:sldId id="414" r:id="rId83"/>
    <p:sldId id="332" r:id="rId84"/>
    <p:sldId id="315" r:id="rId85"/>
    <p:sldId id="415" r:id="rId86"/>
    <p:sldId id="416" r:id="rId87"/>
    <p:sldId id="417" r:id="rId88"/>
    <p:sldId id="418" r:id="rId89"/>
    <p:sldId id="419" r:id="rId90"/>
    <p:sldId id="420" r:id="rId91"/>
    <p:sldId id="421" r:id="rId92"/>
    <p:sldId id="422" r:id="rId93"/>
    <p:sldId id="425" r:id="rId94"/>
    <p:sldId id="429" r:id="rId95"/>
    <p:sldId id="278" r:id="rId96"/>
    <p:sldId id="424" r:id="rId97"/>
    <p:sldId id="430" r:id="rId98"/>
    <p:sldId id="427" r:id="rId99"/>
    <p:sldId id="277" r:id="rId100"/>
    <p:sldId id="432" r:id="rId101"/>
    <p:sldId id="440" r:id="rId102"/>
    <p:sldId id="444" r:id="rId103"/>
    <p:sldId id="441" r:id="rId104"/>
    <p:sldId id="443" r:id="rId105"/>
    <p:sldId id="442" r:id="rId106"/>
    <p:sldId id="446" r:id="rId107"/>
    <p:sldId id="438" r:id="rId108"/>
    <p:sldId id="445" r:id="rId109"/>
    <p:sldId id="447" r:id="rId110"/>
    <p:sldId id="450" r:id="rId111"/>
    <p:sldId id="448" r:id="rId112"/>
    <p:sldId id="449" r:id="rId113"/>
    <p:sldId id="451" r:id="rId114"/>
    <p:sldId id="453" r:id="rId115"/>
    <p:sldId id="434" r:id="rId116"/>
    <p:sldId id="454" r:id="rId117"/>
    <p:sldId id="452" r:id="rId118"/>
    <p:sldId id="435" r:id="rId119"/>
    <p:sldId id="436" r:id="rId120"/>
    <p:sldId id="437" r:id="rId121"/>
    <p:sldId id="455" r:id="rId122"/>
    <p:sldId id="456" r:id="rId123"/>
    <p:sldId id="457" r:id="rId124"/>
    <p:sldId id="431" r:id="rId125"/>
    <p:sldId id="318" r:id="rId126"/>
    <p:sldId id="319" r:id="rId127"/>
    <p:sldId id="320" r:id="rId128"/>
    <p:sldId id="322" r:id="rId129"/>
    <p:sldId id="323" r:id="rId130"/>
    <p:sldId id="324" r:id="rId131"/>
    <p:sldId id="325" r:id="rId132"/>
    <p:sldId id="326" r:id="rId133"/>
    <p:sldId id="327" r:id="rId134"/>
    <p:sldId id="328" r:id="rId135"/>
    <p:sldId id="329" r:id="rId136"/>
    <p:sldId id="330" r:id="rId137"/>
    <p:sldId id="361" r:id="rId138"/>
    <p:sldId id="342" r:id="rId1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23" autoAdjust="0"/>
    <p:restoredTop sz="95847" autoAdjust="0"/>
  </p:normalViewPr>
  <p:slideViewPr>
    <p:cSldViewPr snapToGrid="0">
      <p:cViewPr varScale="1">
        <p:scale>
          <a:sx n="97" d="100"/>
          <a:sy n="97" d="100"/>
        </p:scale>
        <p:origin x="-3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656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890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937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696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822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024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0ec4c1a62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0ec4c1a62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546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140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406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29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443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7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1257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116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e0a36f8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e0a36f8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163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c7f15145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c7f15145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975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88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725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2912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176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230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0ec4c1a6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0ec4c1a6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3677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3657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756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1674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2968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1181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440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7669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8124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4306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3507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2173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8935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5071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7263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84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c7f1514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c7f1514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26/4/2020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fstm.kuis.edu.my/blog/hello-flutter/" TargetMode="Externa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68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codelabs.developers.google.com/" TargetMode="Externa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codelabs/first-flutter-app-pt1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8.png"/><Relationship Id="rId4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play.google.com/apps/publish/" TargetMode="Externa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khirulnizam/helloflutter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fstm.kuis.edu.my/blog/hello-flutter/" TargetMode="External"/><Relationship Id="rId4" Type="http://schemas.openxmlformats.org/officeDocument/2006/relationships/hyperlink" Target="https://flutter.dev/docs/get-started/install/window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flutter.dev/docs/get-started/install/windows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fstm.kuis.edu.my/blog/flutter-vscode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irulnizam/helloflutter/blob/master/helloflutter/lib/formpage.dar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khirulnizam/helloflutter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9.png"/><Relationship Id="rId4" Type="http://schemas.openxmlformats.org/officeDocument/2006/relationships/image" Target="../media/image2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fstm.kuis.edu.my/blog/maklumbalas/" TargetMode="Externa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microsoft.com/office/2007/relationships/hdphoto" Target="../media/hdphoto1.wdp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3778" y="817833"/>
            <a:ext cx="1438822" cy="1624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EF8F68-5DE6-4278-871B-A0F0A1D81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6064" y="0"/>
            <a:ext cx="3411962" cy="5143500"/>
          </a:xfrm>
          <a:prstGeom prst="rect">
            <a:avLst/>
          </a:prstGeom>
        </p:spPr>
      </p:pic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3377280" y="2251799"/>
            <a:ext cx="5566390" cy="1088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000" b="1" dirty="0"/>
              <a:t>T01 FLUTTER PASANG &amp; TETAPAN</a:t>
            </a:r>
            <a:endParaRPr sz="4000" b="1" dirty="0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69F0E170-EE92-4DED-B2BC-853613301462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1722819E-6290-42F9-B00D-8F5E213B0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00" y="3094327"/>
            <a:ext cx="2519943" cy="25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791"/>
            <a:ext cx="8222100" cy="767700"/>
          </a:xfrm>
        </p:spPr>
        <p:txBody>
          <a:bodyPr/>
          <a:lstStyle/>
          <a:p>
            <a:r>
              <a:rPr lang="en-MY" dirty="0"/>
              <a:t>Flutter SDK</a:t>
            </a:r>
            <a:br>
              <a:rPr lang="en-MY" dirty="0"/>
            </a:br>
            <a:r>
              <a:rPr lang="en-MY" sz="2000" dirty="0">
                <a:hlinkClick r:id="rId2"/>
              </a:rPr>
              <a:t>http://fstm.kuis.edu.my/blog/hello-flutter/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EB33EB-462B-4679-ADF1-36893713E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872" y="846491"/>
            <a:ext cx="7639127" cy="429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54717" y="1246331"/>
            <a:ext cx="6067758" cy="576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3600" b="1" dirty="0"/>
              <a:t>T11 Error Debugging</a:t>
            </a:r>
            <a:endParaRPr sz="36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36" name="Picture 12" descr="Bug, bug fixing, fix, repair, seo, spider, tools icon">
            <a:extLst>
              <a:ext uri="{FF2B5EF4-FFF2-40B4-BE49-F238E27FC236}">
                <a16:creationId xmlns:a16="http://schemas.microsoft.com/office/drawing/2014/main" id="{77952F72-75B3-4F7C-BAA4-00BE9E147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72" y="844915"/>
            <a:ext cx="3481601" cy="348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Flutter logo">
            <a:extLst>
              <a:ext uri="{FF2B5EF4-FFF2-40B4-BE49-F238E27FC236}">
                <a16:creationId xmlns:a16="http://schemas.microsoft.com/office/drawing/2014/main" id="{840967B9-6EE1-4B5F-885E-463490EEF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721363" y="2452932"/>
            <a:ext cx="2106063" cy="20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22487" y="1873143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/>
              <a:t>(Baiki ralat)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9C14E82C-2E92-4F20-ABA3-8534266A4FF4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6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4F2D902E-2C1C-4CC0-A464-68ADD478A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15560"/>
          <a:stretch/>
        </p:blipFill>
        <p:spPr bwMode="auto">
          <a:xfrm>
            <a:off x="7233173" y="3874347"/>
            <a:ext cx="2165329" cy="142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358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101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1658" y="855673"/>
            <a:ext cx="5600700" cy="3394075"/>
          </a:xfrm>
        </p:spPr>
        <p:txBody>
          <a:bodyPr/>
          <a:lstStyle/>
          <a:p>
            <a:r>
              <a:rPr lang="en-US" dirty="0"/>
              <a:t>{…} – curly bracket</a:t>
            </a:r>
          </a:p>
          <a:p>
            <a:r>
              <a:rPr lang="en-US" dirty="0"/>
              <a:t>As in class or </a:t>
            </a:r>
          </a:p>
          <a:p>
            <a:pPr marL="114300" indent="0">
              <a:buNone/>
            </a:pPr>
            <a:r>
              <a:rPr lang="en-US" dirty="0"/>
              <a:t>method block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Brackets – missing pair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FE3E4-1B13-4949-9709-A72054458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496" y="0"/>
            <a:ext cx="54330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480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102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1657" y="855673"/>
            <a:ext cx="6405281" cy="3394075"/>
          </a:xfrm>
        </p:spPr>
        <p:txBody>
          <a:bodyPr/>
          <a:lstStyle/>
          <a:p>
            <a:r>
              <a:rPr lang="en-US" dirty="0"/>
              <a:t>{…} – curly bracket</a:t>
            </a:r>
          </a:p>
          <a:p>
            <a:r>
              <a:rPr lang="en-US" dirty="0"/>
              <a:t>Or as in if/for/do/while/try/catch/async/await block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Brackets – missing pair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6401B7-5C8D-4989-BC08-22468C1FE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7" t="8949" r="3472" b="29010"/>
          <a:stretch/>
        </p:blipFill>
        <p:spPr>
          <a:xfrm>
            <a:off x="464791" y="1616528"/>
            <a:ext cx="8607450" cy="31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00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103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1658" y="855673"/>
            <a:ext cx="5600700" cy="3394075"/>
          </a:xfrm>
        </p:spPr>
        <p:txBody>
          <a:bodyPr/>
          <a:lstStyle/>
          <a:p>
            <a:r>
              <a:rPr lang="en-US" dirty="0"/>
              <a:t>(…) – brackets</a:t>
            </a:r>
          </a:p>
          <a:p>
            <a:r>
              <a:rPr lang="en-US" dirty="0"/>
              <a:t>As in function’s arguments / parameters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Brackets – missing pair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FBC39-42C3-490A-9F5A-25CACC90A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" t="8345" r="3081" b="44611"/>
          <a:stretch/>
        </p:blipFill>
        <p:spPr>
          <a:xfrm>
            <a:off x="281658" y="1830009"/>
            <a:ext cx="8643192" cy="24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815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E27865-B444-43C2-AC3B-289BB7517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" t="8707" r="2397" b="26712"/>
          <a:stretch/>
        </p:blipFill>
        <p:spPr>
          <a:xfrm>
            <a:off x="281658" y="1661778"/>
            <a:ext cx="8775560" cy="33216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104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1658" y="855673"/>
            <a:ext cx="5600700" cy="3394075"/>
          </a:xfrm>
        </p:spPr>
        <p:txBody>
          <a:bodyPr/>
          <a:lstStyle/>
          <a:p>
            <a:r>
              <a:rPr lang="en-US" dirty="0"/>
              <a:t>(…) – brackets</a:t>
            </a:r>
          </a:p>
          <a:p>
            <a:r>
              <a:rPr lang="en-US" dirty="0"/>
              <a:t>Or as comparison / logical operations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Brackets – missing pair</a:t>
            </a:r>
          </a:p>
        </p:txBody>
      </p:sp>
    </p:spTree>
    <p:extLst>
      <p:ext uri="{BB962C8B-B14F-4D97-AF65-F5344CB8AC3E}">
        <p14:creationId xmlns:p14="http://schemas.microsoft.com/office/powerpoint/2010/main" val="5236705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105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1658" y="855673"/>
            <a:ext cx="5600700" cy="3394075"/>
          </a:xfrm>
        </p:spPr>
        <p:txBody>
          <a:bodyPr/>
          <a:lstStyle/>
          <a:p>
            <a:r>
              <a:rPr lang="en-US" dirty="0"/>
              <a:t>[…] – square brackets</a:t>
            </a:r>
          </a:p>
          <a:p>
            <a:r>
              <a:rPr lang="en-US" dirty="0"/>
              <a:t>As in list/array 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Brackets – missing pair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EE4FAC-49AB-4F23-8F1A-B5795264F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" t="9071" r="3471" b="5669"/>
          <a:stretch/>
        </p:blipFill>
        <p:spPr>
          <a:xfrm>
            <a:off x="2425959" y="1612483"/>
            <a:ext cx="6400640" cy="323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90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F9EDEB-F38F-431A-88A4-EAD0FB79F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54" b="4701"/>
          <a:stretch/>
        </p:blipFill>
        <p:spPr>
          <a:xfrm>
            <a:off x="0" y="449402"/>
            <a:ext cx="9144000" cy="46777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7C52F5-6CB1-4113-B5C6-DEA19EA9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CodePen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148CF-502E-4F17-8A50-160F5A0B31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70838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90391D-E15B-4ADD-9EF5-34EAABC6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96E30-5958-47BD-8A9B-B7AC31A4F7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43053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108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1657" y="855673"/>
            <a:ext cx="8571089" cy="3394075"/>
          </a:xfrm>
        </p:spPr>
        <p:txBody>
          <a:bodyPr/>
          <a:lstStyle/>
          <a:p>
            <a:r>
              <a:rPr lang="en-US" sz="2400" dirty="0"/>
              <a:t>Dart has so much brackets especially interface with child and children</a:t>
            </a:r>
          </a:p>
          <a:p>
            <a:r>
              <a:rPr lang="en-US" sz="2400" dirty="0"/>
              <a:t>Takes time to master the pattern</a:t>
            </a:r>
          </a:p>
          <a:p>
            <a:r>
              <a:rPr lang="en-US" sz="2400" dirty="0"/>
              <a:t>Luckily automatic comment on closing brackets are provided (in Android Studio).</a:t>
            </a:r>
          </a:p>
          <a:p>
            <a:r>
              <a:rPr lang="en-US" sz="2400" dirty="0"/>
              <a:t>VSCode also available for auto-commenting (get the latest Flutter). Great!</a:t>
            </a:r>
          </a:p>
          <a:p>
            <a:r>
              <a:rPr lang="en-US" sz="2400" dirty="0"/>
              <a:t>So good practice always comment your end block/bracket .</a:t>
            </a:r>
          </a:p>
          <a:p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The tricky part</a:t>
            </a:r>
          </a:p>
        </p:txBody>
      </p:sp>
    </p:spTree>
    <p:extLst>
      <p:ext uri="{BB962C8B-B14F-4D97-AF65-F5344CB8AC3E}">
        <p14:creationId xmlns:p14="http://schemas.microsoft.com/office/powerpoint/2010/main" val="37477109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72CCC9-EAA6-4EF0-B162-8CBFE091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B50F76-3105-48A0-8325-054D00F77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8BAC1-5826-4FBD-B7A0-D67061390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3679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D4E60D-3AC0-4D1B-BA26-1720ABF6F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9860C-6008-4BDD-9CB3-9C0779CFF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D49CD-1983-47C0-BB6C-C863204D6A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91025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27181D-CB3D-41D6-823C-8DABADFE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169" y="16350"/>
            <a:ext cx="2358831" cy="51108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EF123B-9754-4B29-A33D-2A9B987B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Casting - </a:t>
            </a:r>
            <a:r>
              <a:rPr lang="en-US" b="1" dirty="0"/>
              <a:t>String to number</a:t>
            </a:r>
            <a:endParaRPr lang="en-MY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8F51DE-99D4-4FA1-9C9E-4D81DEC28B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81968E-0CDF-451C-9428-D83ED81C1CE2}"/>
              </a:ext>
            </a:extLst>
          </p:cNvPr>
          <p:cNvSpPr txBox="1">
            <a:spLocks/>
          </p:cNvSpPr>
          <p:nvPr/>
        </p:nvSpPr>
        <p:spPr>
          <a:xfrm>
            <a:off x="149013" y="793682"/>
            <a:ext cx="6475307" cy="29390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  <a:p>
            <a:pPr marL="114300" indent="0">
              <a:buNone/>
            </a:pPr>
            <a:r>
              <a:rPr lang="en-MY" sz="2400" dirty="0"/>
              <a:t>           </a:t>
            </a:r>
            <a:r>
              <a:rPr lang="en-MY" sz="2400" b="1" dirty="0">
                <a:solidFill>
                  <a:schemeClr val="bg1"/>
                </a:solidFill>
              </a:rPr>
              <a:t>double</a:t>
            </a:r>
            <a:r>
              <a:rPr lang="en-MY" sz="2400" dirty="0">
                <a:solidFill>
                  <a:schemeClr val="bg1"/>
                </a:solidFill>
              </a:rPr>
              <a:t> kg=double.parse(weight.text);</a:t>
            </a:r>
          </a:p>
          <a:p>
            <a:pPr marL="114300" indent="0">
              <a:buNone/>
            </a:pPr>
            <a:r>
              <a:rPr lang="en-MY" sz="2400" dirty="0">
                <a:solidFill>
                  <a:schemeClr val="bg1"/>
                </a:solidFill>
              </a:rPr>
              <a:t>           </a:t>
            </a:r>
            <a:r>
              <a:rPr lang="en-MY" sz="2400" b="1" dirty="0">
                <a:solidFill>
                  <a:schemeClr val="bg1"/>
                </a:solidFill>
              </a:rPr>
              <a:t>double</a:t>
            </a:r>
            <a:r>
              <a:rPr lang="en-MY" sz="2400" dirty="0">
                <a:solidFill>
                  <a:schemeClr val="bg1"/>
                </a:solidFill>
              </a:rPr>
              <a:t> meter=height.text as double;</a:t>
            </a:r>
          </a:p>
          <a:p>
            <a:pPr marL="114300" indent="0">
              <a:buNone/>
            </a:pPr>
            <a:r>
              <a:rPr lang="en-MY" sz="2400" dirty="0"/>
              <a:t>           String category, message;</a:t>
            </a:r>
          </a:p>
          <a:p>
            <a:pPr marL="114300" indent="0">
              <a:buNone/>
            </a:pPr>
            <a:br>
              <a:rPr lang="en-MY" sz="2400" dirty="0"/>
            </a:br>
            <a:r>
              <a:rPr lang="en-MY" sz="2400" dirty="0"/>
              <a:t>           //formula BMI=kg/(m*m)</a:t>
            </a:r>
          </a:p>
          <a:p>
            <a:pPr marL="114300" indent="0">
              <a:buNone/>
            </a:pPr>
            <a:r>
              <a:rPr lang="en-MY" sz="2400" dirty="0"/>
              <a:t>           </a:t>
            </a:r>
            <a:r>
              <a:rPr lang="en-MY" sz="2400" b="1" dirty="0">
                <a:solidFill>
                  <a:schemeClr val="bg1"/>
                </a:solidFill>
              </a:rPr>
              <a:t>double</a:t>
            </a:r>
            <a:r>
              <a:rPr lang="en-MY" sz="2400" dirty="0">
                <a:solidFill>
                  <a:schemeClr val="bg1"/>
                </a:solidFill>
              </a:rPr>
              <a:t> BMI=kg/(meter*meter);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48BA95-B5C9-418D-A0A2-3FC3BD24EF4E}"/>
              </a:ext>
            </a:extLst>
          </p:cNvPr>
          <p:cNvSpPr txBox="1">
            <a:spLocks/>
          </p:cNvSpPr>
          <p:nvPr/>
        </p:nvSpPr>
        <p:spPr>
          <a:xfrm>
            <a:off x="1397774" y="3907388"/>
            <a:ext cx="4047985" cy="10730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double kg=weight.text;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double meter=height.text;</a:t>
            </a:r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D8B00D21-D410-4344-B0A8-CCA092C9B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682" y="628907"/>
            <a:ext cx="1329640" cy="132964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E4BFA4D1-B299-43FB-9555-106B001C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459" y="3907388"/>
            <a:ext cx="1073010" cy="107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028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C755-E844-461C-912B-E2A027A1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Screen Overflowed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CFC20-2B31-435C-9882-E924F156A3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0E911-8234-4A2D-A852-B27360171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115" y="9450"/>
            <a:ext cx="2373923" cy="51435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6ED87C-371D-4954-938F-395A2619275C}"/>
              </a:ext>
            </a:extLst>
          </p:cNvPr>
          <p:cNvSpPr txBox="1">
            <a:spLocks/>
          </p:cNvSpPr>
          <p:nvPr/>
        </p:nvSpPr>
        <p:spPr>
          <a:xfrm>
            <a:off x="281658" y="855673"/>
            <a:ext cx="5997222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dirty="0"/>
              <a:t>If you see the black-yellow stripe on your apps, do not fret.</a:t>
            </a:r>
          </a:p>
          <a:p>
            <a:r>
              <a:rPr lang="en-US" sz="2800" dirty="0"/>
              <a:t>Bottom overflowed caused by un-responsive screen.</a:t>
            </a:r>
          </a:p>
          <a:p>
            <a:r>
              <a:rPr lang="en-US" sz="2800" dirty="0"/>
              <a:t>Might as well wrap your UI component in a container.</a:t>
            </a:r>
          </a:p>
          <a:p>
            <a:r>
              <a:rPr lang="en-US" sz="2800" dirty="0"/>
              <a:t>Example: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ListView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86706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97E441-EA13-4A5E-BEB8-C77C8796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D770C-93CE-4EC7-9177-E84C2194DD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87552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27426" y="2714682"/>
            <a:ext cx="6067758" cy="576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000" b="1" dirty="0"/>
              <a:t>T12 Codelabs from Google</a:t>
            </a:r>
            <a:endParaRPr sz="4000" dirty="0"/>
          </a:p>
        </p:txBody>
      </p:sp>
      <p:pic>
        <p:nvPicPr>
          <p:cNvPr id="6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4F2D902E-2C1C-4CC0-A464-68ADD478A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73" y="3475142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3" name="Picture 10" descr="Flutter logo">
            <a:extLst>
              <a:ext uri="{FF2B5EF4-FFF2-40B4-BE49-F238E27FC236}">
                <a16:creationId xmlns:a16="http://schemas.microsoft.com/office/drawing/2014/main" id="{840967B9-6EE1-4B5F-885E-463490EEF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374987" y="3087424"/>
            <a:ext cx="1452439" cy="140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2050" name="Picture 2" descr="Download Google Developers brand logo in vector format - Seeklogo.net">
            <a:extLst>
              <a:ext uri="{FF2B5EF4-FFF2-40B4-BE49-F238E27FC236}">
                <a16:creationId xmlns:a16="http://schemas.microsoft.com/office/drawing/2014/main" id="{3EDC238D-4492-4745-9F0D-411278D31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68" y="2396153"/>
            <a:ext cx="1380366" cy="138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71;p14">
            <a:extLst>
              <a:ext uri="{FF2B5EF4-FFF2-40B4-BE49-F238E27FC236}">
                <a16:creationId xmlns:a16="http://schemas.microsoft.com/office/drawing/2014/main" id="{C71A713A-48D1-4A57-B8A6-549AF79E8F28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1369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115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" y="667971"/>
            <a:ext cx="9072241" cy="3394075"/>
          </a:xfrm>
        </p:spPr>
        <p:txBody>
          <a:bodyPr/>
          <a:lstStyle/>
          <a:p>
            <a:r>
              <a:rPr lang="en-MY" sz="3600" dirty="0">
                <a:hlinkClick r:id="rId2"/>
              </a:rPr>
              <a:t>https://codelabs.developers.google.com/</a:t>
            </a:r>
            <a:endParaRPr lang="en-US" sz="3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Codelab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CE9C3-BE36-4221-8068-F85D1FD2F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30" t="5136" r="8836" b="19330"/>
          <a:stretch/>
        </p:blipFill>
        <p:spPr>
          <a:xfrm>
            <a:off x="2485810" y="1390438"/>
            <a:ext cx="5879255" cy="369878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350A7FD-1032-427B-BC1A-E24ADD159747}"/>
              </a:ext>
            </a:extLst>
          </p:cNvPr>
          <p:cNvSpPr/>
          <p:nvPr/>
        </p:nvSpPr>
        <p:spPr>
          <a:xfrm>
            <a:off x="447040" y="3948853"/>
            <a:ext cx="2235200" cy="114037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476757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1C0FF-0FC3-43A9-B0ED-465850706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946"/>
            <a:ext cx="9121099" cy="51564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0A9776-987D-41A7-A836-2623DDD9D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64" y="422750"/>
            <a:ext cx="8805677" cy="602700"/>
          </a:xfrm>
        </p:spPr>
        <p:txBody>
          <a:bodyPr/>
          <a:lstStyle/>
          <a:p>
            <a:r>
              <a:rPr lang="en-MY" sz="2000" dirty="0">
                <a:hlinkClick r:id="rId3"/>
              </a:rPr>
              <a:t>https://codelabs.developers.google.com/codelabs/first-flutter-app-pt1/</a:t>
            </a:r>
            <a:endParaRPr lang="en-MY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E002E4-B1F4-46FB-BCF9-FD0799457E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35515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963335" y="2338584"/>
            <a:ext cx="6067758" cy="576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200" b="1" dirty="0"/>
              <a:t>T13 Online database </a:t>
            </a:r>
            <a:r>
              <a:rPr lang="en-MY" sz="4000" b="1" dirty="0"/>
              <a:t>(serverless)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3" name="Picture 10" descr="Flutter logo">
            <a:extLst>
              <a:ext uri="{FF2B5EF4-FFF2-40B4-BE49-F238E27FC236}">
                <a16:creationId xmlns:a16="http://schemas.microsoft.com/office/drawing/2014/main" id="{840967B9-6EE1-4B5F-885E-463490EEF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425391" y="3374066"/>
            <a:ext cx="1361405" cy="132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427892" y="261279"/>
            <a:ext cx="2315308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72656" y="2863062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08587036-1CF6-4AAF-9136-64CFE4620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552" y="3945634"/>
            <a:ext cx="1499978" cy="14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71;p14">
            <a:extLst>
              <a:ext uri="{FF2B5EF4-FFF2-40B4-BE49-F238E27FC236}">
                <a16:creationId xmlns:a16="http://schemas.microsoft.com/office/drawing/2014/main" id="{F5D882D0-C4D3-4ADD-A9BD-FE68FDF0BC55}"/>
              </a:ext>
            </a:extLst>
          </p:cNvPr>
          <p:cNvSpPr txBox="1">
            <a:spLocks/>
          </p:cNvSpPr>
          <p:nvPr/>
        </p:nvSpPr>
        <p:spPr>
          <a:xfrm>
            <a:off x="2319143" y="4677194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2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2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3398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118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Serverless computing is a method of providing 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Lower costs - server allocation often result in the user paying for unused space or idle CPU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Simplified backend code - developers can create simple functions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Quicker turnaround - serverless architecture can significantly cut time to market hat independently perform a single purpose</a:t>
            </a:r>
            <a:endParaRPr lang="en-MY" sz="18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119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applied in Firebase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465007" y="726426"/>
            <a:ext cx="8213985" cy="43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2 X WORK</a:t>
            </a:r>
            <a:endParaRPr sz="24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120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8396-9D63-4B2F-B30F-10CD9318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62A16-BB6F-44D0-9F4B-2116A4AD5F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02525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CCFA-0AA5-4ADC-914C-9183BB84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FF8F7-796D-4799-8E8B-74F67EBFB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80558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2E8D0-04C1-4101-9D89-3F780E64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27779C-796B-47B7-8B45-E2D25A0B5D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07105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ECA9-0E2A-4E08-AD6A-F58621C9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E33342-48A0-483A-95A3-3142163C0D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6869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125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35125"/>
            <a:ext cx="5600700" cy="3394075"/>
          </a:xfrm>
        </p:spPr>
        <p:txBody>
          <a:bodyPr/>
          <a:lstStyle/>
          <a:p>
            <a:r>
              <a:rPr lang="en-US" dirty="0"/>
              <a:t>Register for a developer ID </a:t>
            </a:r>
          </a:p>
          <a:p>
            <a:r>
              <a:rPr lang="en-US" dirty="0"/>
              <a:t>USD25 for life.</a:t>
            </a:r>
          </a:p>
          <a:p>
            <a:r>
              <a:rPr lang="en-US" dirty="0"/>
              <a:t>Another consideration: you need to pay through Google Wallet, using a credit card.</a:t>
            </a:r>
            <a:br>
              <a:rPr lang="en-US" dirty="0"/>
            </a:br>
            <a:r>
              <a:rPr lang="en-US" b="1" dirty="0">
                <a:hlinkClick r:id="rId2" tooltip="https://play.google.com/apps/publish/"/>
              </a:rPr>
              <a:t>https://play.google.com/apps/publish/</a:t>
            </a:r>
            <a:endParaRPr lang="en-US" dirty="0"/>
          </a:p>
        </p:txBody>
      </p:sp>
      <p:pic>
        <p:nvPicPr>
          <p:cNvPr id="1026" name="Picture 2" descr="Image result for publish google play store logo">
            <a:extLst>
              <a:ext uri="{FF2B5EF4-FFF2-40B4-BE49-F238E27FC236}">
                <a16:creationId xmlns:a16="http://schemas.microsoft.com/office/drawing/2014/main" id="{FD297A1E-06D5-469C-841F-AEF0205B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009" y="86503"/>
            <a:ext cx="2485247" cy="248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906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39F-265A-4C96-B156-5975A21D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 Materials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D3F76-06F4-46E9-917C-FB7A820C6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126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9C3F-648D-4306-AA1D-9B75761460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0750" y="1919288"/>
            <a:ext cx="8223250" cy="2709862"/>
          </a:xfrm>
        </p:spPr>
        <p:txBody>
          <a:bodyPr/>
          <a:lstStyle/>
          <a:p>
            <a:r>
              <a:rPr lang="en-US" dirty="0"/>
              <a:t>high-res icon. (size 512px x 512px)</a:t>
            </a:r>
          </a:p>
          <a:p>
            <a:r>
              <a:rPr lang="en-US" dirty="0"/>
              <a:t>Featured graphic. (size 1024px x 500px)</a:t>
            </a:r>
          </a:p>
          <a:p>
            <a:r>
              <a:rPr lang="en-US" dirty="0"/>
              <a:t>at least 2 non-Android TV screenshots. (2 screenshot images. Min length for any side: 320px)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D280E-C079-4183-84F1-B85D0DF006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9FE5-2ED8-47D8-8D50-7744ACF000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230941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CBAB2A8-4BBC-48FB-A6FA-36D3CCAE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Graphic materials &amp; signed APK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6057-C665-456A-8475-7588765F4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127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1A63-B8C8-4482-8044-B9C8D669A6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84A55-912F-44FA-A63F-D30FBCC131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528B5-D375-4FB6-87F3-06B4D129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408" y="621134"/>
            <a:ext cx="7362387" cy="452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393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90265-78A1-433E-AE0F-4274784EB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Application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25E80-E471-4A06-BAB2-084BDB6C7D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128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9D955-8CD8-4B5C-B787-0EC05733DF3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53B39-3207-4FAC-9253-E5DA06E610C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en-M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1804B-5F7B-469A-A724-D30C4DEE6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07" y="857250"/>
            <a:ext cx="4775468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727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B7A0E2-CF65-4DB0-8767-E690DBFD9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771EF-B633-4D03-B9F0-FB6A9CF939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129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3271B-3A34-403C-981D-B0715D004DE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26/4/2020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EE542-0CB8-4D95-99F2-16EDF6EA90C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F61CD-A60B-425E-B57B-87295E3AE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83" y="914400"/>
            <a:ext cx="4723220" cy="400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45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2966825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4230738" y="43793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11" name="Google Shape;211;p31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14" name="Google Shape;214;p31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15" name="Google Shape;215;p31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563" y="591500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31"/>
          <p:cNvCxnSpPr>
            <a:stCxn id="215" idx="3"/>
            <a:endCxn id="212" idx="1"/>
          </p:cNvCxnSpPr>
          <p:nvPr/>
        </p:nvCxnSpPr>
        <p:spPr>
          <a:xfrm rot="10800000" flipH="1">
            <a:off x="2248888" y="1138113"/>
            <a:ext cx="5049600" cy="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7" name="Google Shape;217;p31"/>
          <p:cNvCxnSpPr>
            <a:stCxn id="215" idx="3"/>
            <a:endCxn id="209" idx="1"/>
          </p:cNvCxnSpPr>
          <p:nvPr/>
        </p:nvCxnSpPr>
        <p:spPr>
          <a:xfrm>
            <a:off x="2248888" y="1362513"/>
            <a:ext cx="1952700" cy="231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8" name="Google Shape;218;p31"/>
          <p:cNvCxnSpPr>
            <a:stCxn id="209" idx="3"/>
            <a:endCxn id="211" idx="1"/>
          </p:cNvCxnSpPr>
          <p:nvPr/>
        </p:nvCxnSpPr>
        <p:spPr>
          <a:xfrm>
            <a:off x="5614000" y="3673075"/>
            <a:ext cx="1801200" cy="44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19" name="Google Shape;219;p31"/>
          <p:cNvSpPr txBox="1"/>
          <p:nvPr/>
        </p:nvSpPr>
        <p:spPr>
          <a:xfrm>
            <a:off x="467900" y="2188175"/>
            <a:ext cx="20724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Flutter</a:t>
            </a:r>
            <a:br>
              <a:rPr lang="en-MY" sz="2400" b="1" dirty="0"/>
            </a:br>
            <a:r>
              <a:rPr lang="en-MY" sz="1600" b="1" dirty="0"/>
              <a:t>multiplatform</a:t>
            </a:r>
            <a:endParaRPr sz="2400" b="1" dirty="0"/>
          </a:p>
        </p:txBody>
      </p:sp>
      <p:sp>
        <p:nvSpPr>
          <p:cNvPr id="220" name="Google Shape;220;p31"/>
          <p:cNvSpPr txBox="1"/>
          <p:nvPr/>
        </p:nvSpPr>
        <p:spPr>
          <a:xfrm>
            <a:off x="641575" y="3216188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31"/>
          <p:cNvSpPr txBox="1"/>
          <p:nvPr/>
        </p:nvSpPr>
        <p:spPr>
          <a:xfrm>
            <a:off x="4580616" y="631256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Compile with Android SDK</a:t>
            </a:r>
            <a:endParaRPr dirty="0"/>
          </a:p>
        </p:txBody>
      </p:sp>
      <p:sp>
        <p:nvSpPr>
          <p:cNvPr id="222" name="Google Shape;222;p31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23" name="Google Shape;223;p31"/>
          <p:cNvSpPr txBox="1"/>
          <p:nvPr/>
        </p:nvSpPr>
        <p:spPr>
          <a:xfrm>
            <a:off x="736825" y="3673075"/>
            <a:ext cx="14328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B92C0E-1C93-4E78-ADFE-FB89F14FE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9" name="Google Shape;192;p30" descr="File:Android Studio icon.svg - Wikimedia Commons">
            <a:extLst>
              <a:ext uri="{FF2B5EF4-FFF2-40B4-BE49-F238E27FC236}">
                <a16:creationId xmlns:a16="http://schemas.microsoft.com/office/drawing/2014/main" id="{A0C82B53-522D-4F04-8D14-A4D501AC21F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1825" y="831427"/>
            <a:ext cx="1302075" cy="13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00C0238-BDD6-4A19-870B-369F877111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2264875" y="1138112"/>
            <a:ext cx="1457412" cy="1515998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45FCF-0695-44FE-8156-1A521BB94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4A5BF-3AE5-44F6-8D8E-8D86ED57BC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130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80E2A-26AE-4B6A-A5B4-70F4A0AEC8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26/4/2020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DE682-FEAC-4667-B9DA-4A26D850766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CD7727-BF88-40CB-8943-BAC9AFDA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847798"/>
            <a:ext cx="5257801" cy="417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6798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AF42-7B9A-4318-B642-F65D88B9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graphic Assets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C6C70-B804-44E9-A848-2F28419F0E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131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A3695-2279-4091-86BF-383C28CEBD3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26/4/2020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6CE29-DF9C-46F9-87FE-55F9BD68555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D49691-EBE3-4FDB-ACDC-0F931C517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800100"/>
            <a:ext cx="52863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891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8DA5B-414D-49F2-B47B-76AAFE52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Category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3041E-F6D9-480D-AB80-6170246B5B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132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36378-4A3B-4983-B508-768A089AD4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26/4/2020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B0D6E-D217-4E32-BD8A-367199D7F38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D87A5-671D-4BA9-9D43-FE9119E63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914400"/>
            <a:ext cx="5214521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8873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4888-511D-4912-A4EF-1184E8C2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APK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C302-F56C-40C1-9C6A-68561FEA84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133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CFFBA-E7F5-4D73-ABAF-54E068A7C23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26/4/2020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E4FB3-A3C6-4EBD-B24E-4482BEC6EFA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37A67-5C54-4002-ACB3-EABC40B1F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857250"/>
            <a:ext cx="5225653" cy="420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04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C7C3-792F-4259-907E-3DA1502F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APK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10030-1DA2-4F87-B2D4-9686DB32D9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134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7D64C-940E-4F85-80B6-A6462F7632E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26/4/2020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E0D09-C514-4F98-9C6B-C348F50570F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347DD5-D199-46EC-AA57-4C15813B0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800100"/>
            <a:ext cx="5293519" cy="427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701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CA9F-20E4-4B9F-908B-6AABCB66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Rating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B017F-D103-40B9-A462-5D21F52331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135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8B239-CBBC-4E7D-9D26-38CA606625A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26/4/2020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F9AAA-82C6-452E-ACAC-42CADE66B84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0A01F-7C8E-443C-99AE-979C85C6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631" y="1063228"/>
            <a:ext cx="5059337" cy="40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71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0F26-FAE1-4238-A558-626FCA84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D04B7-11DB-42D9-8DA7-E9FD38773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136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76F88-A055-4DBD-B8D6-3382F151FBA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26/4/2020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34D42-A71A-47D9-96F4-D2F1671E493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18D05B-84A8-446E-B64E-D5D4E1CB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878207"/>
            <a:ext cx="5289947" cy="42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660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2076892" y="1190847"/>
            <a:ext cx="6584257" cy="2736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MY" sz="2800" dirty="0">
                <a:hlinkClick r:id="rId3"/>
              </a:rPr>
              <a:t>Github.com/khirulnizam/helloflutter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75A8EF-EC80-4E64-93D8-05F43DA53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92" y="1685704"/>
            <a:ext cx="165942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388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need?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0619B1-7DA0-4A83-AD69-0ED37401A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3521" y="118069"/>
            <a:ext cx="1564370" cy="19418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</a:t>
            </a:r>
            <a:r>
              <a:rPr lang="en-MY" sz="1800" b="1" dirty="0"/>
              <a:t>install Flutter</a:t>
            </a:r>
            <a:r>
              <a:rPr lang="en" sz="1800" b="1" dirty="0"/>
              <a:t>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Flutter SDK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Flutter Doctor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Android SDK (or Xcode- </a:t>
            </a:r>
            <a:r>
              <a:rPr lang="en" sz="1800" i="1" dirty="0"/>
              <a:t>can be done later)</a:t>
            </a:r>
            <a:endParaRPr sz="1800" i="1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develop: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Android Studio OR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VSCode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Emulator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Or actual device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EB1CAA-7DDE-4EC5-A58C-BFCDEF09E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3521" y="118069"/>
            <a:ext cx="1564370" cy="19418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279919" y="1272600"/>
            <a:ext cx="8459754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Download and install Android Studio &amp; SDK (from </a:t>
            </a:r>
            <a:r>
              <a:rPr lang="en-MY" sz="2400" dirty="0">
                <a:hlinkClick r:id="rId3"/>
              </a:rPr>
              <a:t>https://developer.android.com/studio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Add Flutter/Dart plugins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Download Flutter SDK (from </a:t>
            </a:r>
            <a:r>
              <a:rPr lang="en-MY" sz="2400" dirty="0">
                <a:hlinkClick r:id="rId4"/>
              </a:rPr>
              <a:t>https://flutter.dev/docs/get-started/install/windows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Run flutter doctor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</a:t>
            </a:r>
            <a:r>
              <a:rPr lang="en-MY" sz="2400" dirty="0">
                <a:hlinkClick r:id="rId5"/>
              </a:rPr>
              <a:t>http://fstm.kuis.edu.my/blog/hello-flutter/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EBA960-203E-440C-A505-685753BFF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24352"/>
          </a:xfrm>
        </p:spPr>
        <p:txBody>
          <a:bodyPr/>
          <a:lstStyle/>
          <a:p>
            <a:r>
              <a:rPr lang="en-MY" dirty="0">
                <a:solidFill>
                  <a:schemeClr val="bg1"/>
                </a:solidFill>
              </a:rPr>
              <a:t>Softwares needed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F19B-9325-49D9-9D2F-83FFACAF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1209070"/>
          </a:xfrm>
        </p:spPr>
        <p:txBody>
          <a:bodyPr/>
          <a:lstStyle/>
          <a:p>
            <a:r>
              <a:rPr lang="en-MY" dirty="0">
                <a:solidFill>
                  <a:schemeClr val="bg1"/>
                </a:solidFill>
              </a:rPr>
              <a:t>Download and install Android Studio &amp; SDK </a:t>
            </a:r>
            <a:br>
              <a:rPr lang="en-MY" dirty="0">
                <a:solidFill>
                  <a:schemeClr val="dk2"/>
                </a:solidFill>
              </a:rPr>
            </a:br>
            <a:br>
              <a:rPr lang="en-MY" dirty="0">
                <a:solidFill>
                  <a:schemeClr val="dk2"/>
                </a:solidFill>
              </a:rPr>
            </a:br>
            <a:r>
              <a:rPr lang="en-MY" dirty="0">
                <a:solidFill>
                  <a:schemeClr val="dk2"/>
                </a:solidFill>
              </a:rPr>
              <a:t>(from </a:t>
            </a:r>
            <a:r>
              <a:rPr lang="en-MY" dirty="0">
                <a:hlinkClick r:id="rId2"/>
              </a:rPr>
              <a:t>https://developer.android.com/studio</a:t>
            </a:r>
            <a:r>
              <a:rPr lang="en-MY" dirty="0">
                <a:solidFill>
                  <a:schemeClr val="dk2"/>
                </a:solidFill>
              </a:rPr>
              <a:t>)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EF29B-A32F-45CB-BAC8-C5226A20FE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37D77-73C5-42A0-AF1C-1624F72ED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2" b="9182"/>
          <a:stretch/>
        </p:blipFill>
        <p:spPr>
          <a:xfrm>
            <a:off x="1291771" y="1061776"/>
            <a:ext cx="7852229" cy="38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65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F19B-9325-49D9-9D2F-83FFACAF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24352"/>
          </a:xfrm>
        </p:spPr>
        <p:txBody>
          <a:bodyPr/>
          <a:lstStyle/>
          <a:p>
            <a:r>
              <a:rPr lang="en-MY" dirty="0">
                <a:solidFill>
                  <a:schemeClr val="bg1"/>
                </a:solidFill>
              </a:rPr>
              <a:t>Flutter plugins for Android Studio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EF29B-A32F-45CB-BAC8-C5226A20FE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29A52-8146-44CC-961E-46D652D4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30" y="605324"/>
            <a:ext cx="8067869" cy="45381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942818-CBE7-4DB0-8588-C1118853B156}"/>
              </a:ext>
            </a:extLst>
          </p:cNvPr>
          <p:cNvSpPr/>
          <p:nvPr/>
        </p:nvSpPr>
        <p:spPr>
          <a:xfrm>
            <a:off x="3514531" y="1188098"/>
            <a:ext cx="1393371" cy="143069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5798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Github.com/khirulnizam/makanapps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66" y="3143961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517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F19B-9325-49D9-9D2F-83FFACAF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24352"/>
          </a:xfrm>
        </p:spPr>
        <p:txBody>
          <a:bodyPr/>
          <a:lstStyle/>
          <a:p>
            <a:r>
              <a:rPr lang="en-MY" dirty="0">
                <a:solidFill>
                  <a:schemeClr val="bg1"/>
                </a:solidFill>
              </a:rPr>
              <a:t>Dart plugins for Android Studio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EF29B-A32F-45CB-BAC8-C5226A20FE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AEE71-F2B3-42F7-89E8-DF4ED497D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18" y="500354"/>
            <a:ext cx="8254482" cy="464314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88F91C-66AD-4584-B773-F7BC92849E19}"/>
              </a:ext>
            </a:extLst>
          </p:cNvPr>
          <p:cNvSpPr/>
          <p:nvPr/>
        </p:nvSpPr>
        <p:spPr>
          <a:xfrm>
            <a:off x="3347617" y="1124706"/>
            <a:ext cx="1393371" cy="143069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88108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F19B-9325-49D9-9D2F-83FFACAF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59419"/>
            <a:ext cx="8826600" cy="1433005"/>
          </a:xfrm>
        </p:spPr>
        <p:txBody>
          <a:bodyPr/>
          <a:lstStyle/>
          <a:p>
            <a:pPr marL="76200" lvl="0">
              <a:buClr>
                <a:schemeClr val="dk2"/>
              </a:buClr>
              <a:buSzPts val="2400"/>
            </a:pPr>
            <a:r>
              <a:rPr lang="en-MY" dirty="0">
                <a:solidFill>
                  <a:schemeClr val="bg1"/>
                </a:solidFill>
              </a:rPr>
              <a:t>Download Flutter SDK </a:t>
            </a:r>
            <a:br>
              <a:rPr lang="en-MY" dirty="0">
                <a:solidFill>
                  <a:schemeClr val="dk2"/>
                </a:solidFill>
              </a:rPr>
            </a:br>
            <a:br>
              <a:rPr lang="en-MY" dirty="0">
                <a:solidFill>
                  <a:schemeClr val="dk2"/>
                </a:solidFill>
              </a:rPr>
            </a:br>
            <a:r>
              <a:rPr lang="en-MY" dirty="0">
                <a:solidFill>
                  <a:schemeClr val="dk2"/>
                </a:solidFill>
              </a:rPr>
              <a:t>(from </a:t>
            </a:r>
            <a:r>
              <a:rPr lang="en-MY" dirty="0">
                <a:hlinkClick r:id="rId2"/>
              </a:rPr>
              <a:t>https://flutter.dev/docs/get-started/install/windows</a:t>
            </a:r>
            <a:r>
              <a:rPr lang="en-MY" dirty="0">
                <a:solidFill>
                  <a:schemeClr val="dk2"/>
                </a:solidFill>
              </a:rPr>
              <a:t>)</a:t>
            </a:r>
            <a:br>
              <a:rPr lang="en-MY" dirty="0">
                <a:solidFill>
                  <a:schemeClr val="dk2"/>
                </a:solidFill>
              </a:rPr>
            </a:br>
            <a:br>
              <a:rPr lang="en-MY" dirty="0">
                <a:solidFill>
                  <a:schemeClr val="dk2"/>
                </a:solidFill>
              </a:rPr>
            </a:br>
            <a:endParaRPr lang="en-MY" dirty="0">
              <a:solidFill>
                <a:schemeClr val="dk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EF29B-A32F-45CB-BAC8-C5226A20FE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DE70A-3A25-4DFF-9538-7F44C1EEB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5" r="19116" b="8708"/>
          <a:stretch/>
        </p:blipFill>
        <p:spPr>
          <a:xfrm>
            <a:off x="2208245" y="1093226"/>
            <a:ext cx="6444343" cy="389085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D10826-E01D-46F3-B25C-D2490E9F22FF}"/>
              </a:ext>
            </a:extLst>
          </p:cNvPr>
          <p:cNvSpPr/>
          <p:nvPr/>
        </p:nvSpPr>
        <p:spPr>
          <a:xfrm>
            <a:off x="3347617" y="1901370"/>
            <a:ext cx="2922554" cy="65402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06852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5170A-A199-4996-96E8-53FB9EFEF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path to flutter/bin in environment variable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8E3BC2-AD78-401C-BE29-102B63B1A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2EBE5-9F08-48D8-B4FD-48960F6D2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" t="5184" r="29322" b="15238"/>
          <a:stretch/>
        </p:blipFill>
        <p:spPr>
          <a:xfrm>
            <a:off x="1415143" y="878113"/>
            <a:ext cx="6458857" cy="409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89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83EA2-40FA-46C8-A64B-11D59EBF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chemeClr val="bg1"/>
                </a:solidFill>
              </a:rPr>
              <a:t>Run flutter doctor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ED9CE-9717-4B8F-915E-F5E4AEE923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23F34-F5AD-48E4-95F0-D29844F32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6" y="661306"/>
            <a:ext cx="7968343" cy="44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06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HelloWorld Flutter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48BD92-0F0C-4B13-88F4-178D4F31C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3521" y="118069"/>
            <a:ext cx="1564370" cy="194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89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83EA2-40FA-46C8-A64B-11D59EBF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chemeClr val="bg1"/>
                </a:solidFill>
              </a:rPr>
              <a:t>New Flutter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ED9CE-9717-4B8F-915E-F5E4AEE923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0644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0831" y="1329822"/>
            <a:ext cx="1061200" cy="1317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EF8F68-5DE6-4278-871B-A0F0A1D81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6064" y="0"/>
            <a:ext cx="3411962" cy="5143500"/>
          </a:xfrm>
          <a:prstGeom prst="rect">
            <a:avLst/>
          </a:prstGeom>
        </p:spPr>
      </p:pic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446638" y="2724150"/>
            <a:ext cx="6579972" cy="8944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000" b="1" dirty="0"/>
              <a:t>T02 Pengedit Kod VSCode</a:t>
            </a:r>
            <a:endParaRPr sz="4000" b="1" dirty="0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6BA68482-C326-47B0-94FD-70A746D5CC3B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61D8C2B1-5D60-4EF5-BD53-285E55283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00" y="3094327"/>
            <a:ext cx="2519943" cy="25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742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BB4B5-14CC-4E1F-8FBE-7D2FCB101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06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962C-8580-4228-9A7E-CFC2A017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85"/>
            <a:ext cx="8222100" cy="1012800"/>
          </a:xfrm>
        </p:spPr>
        <p:txBody>
          <a:bodyPr/>
          <a:lstStyle/>
          <a:p>
            <a:r>
              <a:rPr lang="en-MY" dirty="0"/>
              <a:t>ANDROID_HOME path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E6AA8-31AB-4889-B85B-43F3A7BD9E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30FE5-DCE3-49F8-8304-1DB1B011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2" r="13974" b="14644"/>
          <a:stretch/>
        </p:blipFill>
        <p:spPr>
          <a:xfrm>
            <a:off x="931706" y="997381"/>
            <a:ext cx="7866185" cy="40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00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</a:t>
            </a:r>
            <a:r>
              <a:rPr lang="en-MY" sz="1800" b="1" dirty="0"/>
              <a:t>install Flutter</a:t>
            </a:r>
            <a:r>
              <a:rPr lang="en" sz="1800" b="1" dirty="0"/>
              <a:t>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Flutter SDK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Flutter Doctor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Android SDK</a:t>
            </a:r>
            <a:endParaRPr sz="1800" i="1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develop: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Android Studio OR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VSCode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Emulator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Or actual device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3055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28" name="Picture 4" descr="iPhone X Plus enthüllt: Hier versteckt sich das große Apple-Smartphone">
            <a:extLst>
              <a:ext uri="{FF2B5EF4-FFF2-40B4-BE49-F238E27FC236}">
                <a16:creationId xmlns:a16="http://schemas.microsoft.com/office/drawing/2014/main" id="{20001491-EDCE-4EE6-86AB-760F98E90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r="49081"/>
          <a:stretch/>
        </p:blipFill>
        <p:spPr bwMode="auto">
          <a:xfrm>
            <a:off x="5654503" y="-25787"/>
            <a:ext cx="1976823" cy="372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Phone X Plus enthüllt: Hier versteckt sich das große Apple-Smartphone">
            <a:extLst>
              <a:ext uri="{FF2B5EF4-FFF2-40B4-BE49-F238E27FC236}">
                <a16:creationId xmlns:a16="http://schemas.microsoft.com/office/drawing/2014/main" id="{75B7F281-B775-4FEE-BB9E-ABA0C9406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44" r="6408"/>
          <a:stretch/>
        </p:blipFill>
        <p:spPr bwMode="auto">
          <a:xfrm>
            <a:off x="569038" y="922967"/>
            <a:ext cx="2051539" cy="386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536" y="988515"/>
            <a:ext cx="1436912" cy="14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utter logo">
            <a:extLst>
              <a:ext uri="{FF2B5EF4-FFF2-40B4-BE49-F238E27FC236}">
                <a16:creationId xmlns:a16="http://schemas.microsoft.com/office/drawing/2014/main" id="{A0886F60-E35D-40C1-85C6-8D91E1C21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904059" y="2188394"/>
            <a:ext cx="1429849" cy="138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2361545" y="2425427"/>
            <a:ext cx="4570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Flutter vs Ionic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595" y="3052119"/>
            <a:ext cx="2519943" cy="25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005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B06A-6A33-41AE-A177-90A418E59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31" y="460485"/>
            <a:ext cx="8222100" cy="1012800"/>
          </a:xfrm>
        </p:spPr>
        <p:txBody>
          <a:bodyPr/>
          <a:lstStyle/>
          <a:p>
            <a:r>
              <a:rPr lang="en-MY" dirty="0"/>
              <a:t>Download VSCode from</a:t>
            </a:r>
            <a:br>
              <a:rPr lang="en-MY" dirty="0"/>
            </a:br>
            <a:r>
              <a:rPr lang="en-MY" dirty="0"/>
              <a:t>code.visualstudio.com</a:t>
            </a:r>
            <a:br>
              <a:rPr lang="en-MY" dirty="0"/>
            </a:b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C23F5-E58D-4F30-BF81-2794694616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A496E-91FC-43E6-BBCF-7CAEE03DA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1" b="10063"/>
          <a:stretch/>
        </p:blipFill>
        <p:spPr>
          <a:xfrm>
            <a:off x="1069910" y="1324955"/>
            <a:ext cx="7912359" cy="381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62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847" y="130375"/>
            <a:ext cx="8222100" cy="767700"/>
          </a:xfrm>
        </p:spPr>
        <p:txBody>
          <a:bodyPr/>
          <a:lstStyle/>
          <a:p>
            <a:r>
              <a:rPr lang="en-MY" dirty="0"/>
              <a:t>Flutter in Visual Studio Code</a:t>
            </a:r>
            <a:br>
              <a:rPr lang="en-MY" dirty="0"/>
            </a:br>
            <a:r>
              <a:rPr lang="en-MY" sz="2000" dirty="0">
                <a:hlinkClick r:id="rId2"/>
              </a:rPr>
              <a:t>http://fstm.kuis.edu.my/blog/flutter-vscode/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 dirty="0"/>
              <a:t>Add plugins</a:t>
            </a:r>
          </a:p>
          <a:p>
            <a:r>
              <a:rPr lang="en-MY" sz="2800" dirty="0"/>
              <a:t>Flutter</a:t>
            </a:r>
          </a:p>
          <a:p>
            <a:r>
              <a:rPr lang="en-MY" sz="2800" dirty="0"/>
              <a:t>Dart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2DD15A-364B-409B-A9F4-76E673388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830" y="822251"/>
            <a:ext cx="6351170" cy="432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880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D85C-7068-40A5-975B-B2D71EE6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Flutter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C3B7D-B254-4975-8EC7-5841C8026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Create new Flutter project (Ctrl+Shift+P)</a:t>
            </a:r>
          </a:p>
          <a:p>
            <a:r>
              <a:rPr lang="en-MY" sz="2400" dirty="0"/>
              <a:t>Run F5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D627F-6496-4D10-AA4E-4FA1B722A3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6988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6691" y="824560"/>
            <a:ext cx="1061200" cy="1317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EF8F68-5DE6-4278-871B-A0F0A1D81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6064" y="0"/>
            <a:ext cx="3411962" cy="5143500"/>
          </a:xfrm>
          <a:prstGeom prst="rect">
            <a:avLst/>
          </a:prstGeom>
        </p:spPr>
      </p:pic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3895451" y="2506630"/>
            <a:ext cx="5053858" cy="10417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200" b="1" dirty="0"/>
              <a:t>T03 AVD Emulator, panggil dari CLI</a:t>
            </a:r>
            <a:endParaRPr sz="4200" b="1" dirty="0"/>
          </a:p>
        </p:txBody>
      </p:sp>
      <p:sp>
        <p:nvSpPr>
          <p:cNvPr id="10" name="Google Shape;71;p14">
            <a:extLst>
              <a:ext uri="{FF2B5EF4-FFF2-40B4-BE49-F238E27FC236}">
                <a16:creationId xmlns:a16="http://schemas.microsoft.com/office/drawing/2014/main" id="{F2EB6662-3D87-41F3-93AD-12788196BC97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3D502C94-2776-4810-8652-5DC1A7BCB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00" y="3094327"/>
            <a:ext cx="2519943" cy="25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113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</a:t>
            </a:r>
            <a:r>
              <a:rPr lang="en-MY" sz="1800" b="1" dirty="0"/>
              <a:t>install Flutter</a:t>
            </a:r>
            <a:r>
              <a:rPr lang="en" sz="1800" b="1" dirty="0"/>
              <a:t>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Flutter SDK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Flutter Doctor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Android SDK</a:t>
            </a:r>
            <a:endParaRPr sz="1800" i="1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develop: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Android Studio OR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VSCode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Emulator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Or actual device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2265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46119-4945-4D45-93A3-C4428A85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Android/sdk/emulator location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D9431-E13B-4809-9C89-A783E2FC6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C81F6-0E1C-4726-A5CC-87F7FAE1D7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35EA2-81B5-4511-9B85-BE1CA5C4C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C56C72-6A8E-47D9-A741-3D332EA1A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42" t="2346" r="27084" b="44963"/>
          <a:stretch/>
        </p:blipFill>
        <p:spPr>
          <a:xfrm>
            <a:off x="647700" y="1489825"/>
            <a:ext cx="5945002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45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5172-0674-46C7-8B27-D285F977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Emulator –avd NAME_OF_AVD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6027B-1D74-4C6B-908D-82AD0D28E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Inside folder android/sdk/emulator</a:t>
            </a:r>
          </a:p>
          <a:p>
            <a:r>
              <a:rPr lang="en-MY" dirty="0"/>
              <a:t>emulator  –list-</a:t>
            </a:r>
            <a:r>
              <a:rPr lang="en-MY" dirty="0" err="1"/>
              <a:t>avds</a:t>
            </a:r>
            <a:endParaRPr lang="en-MY" dirty="0"/>
          </a:p>
          <a:p>
            <a:r>
              <a:rPr lang="en-MY" dirty="0"/>
              <a:t>emulator  –avd NAME_AVD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797F8-56DD-46FF-A9F4-05114860D60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372B1-479B-448F-8719-0E370FA62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45F1E-19B7-49EE-8A99-4451A9E09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5" t="12346" r="18818" b="8707"/>
          <a:stretch/>
        </p:blipFill>
        <p:spPr>
          <a:xfrm>
            <a:off x="3756170" y="1493625"/>
            <a:ext cx="5387830" cy="35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2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C8A912-B736-496B-A103-7F672DB3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6" y="0"/>
            <a:ext cx="2475068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1612" y="1102071"/>
            <a:ext cx="1061200" cy="1317279"/>
          </a:xfrm>
          <a:prstGeom prst="rect">
            <a:avLst/>
          </a:prstGeom>
        </p:spPr>
      </p:pic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3384061" y="2566876"/>
            <a:ext cx="5583024" cy="10417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200" b="1" dirty="0"/>
              <a:t>T04 Asset &amp; Image,</a:t>
            </a:r>
            <a:br>
              <a:rPr lang="en-MY" sz="4200" b="1" dirty="0"/>
            </a:br>
            <a:r>
              <a:rPr lang="en-MY" sz="4200" b="1" dirty="0"/>
              <a:t>Text &amp; TextField</a:t>
            </a:r>
            <a:endParaRPr sz="4200" b="1" dirty="0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4F192E3D-1F5A-421D-9C6B-1BAB9306E6AC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3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D4F576AA-CAB4-46AC-A8FF-27BA12F68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00" y="3094327"/>
            <a:ext cx="2519943" cy="25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547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BB4B5-14CC-4E1F-8FBE-7D2FCB101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45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Test app on actual device / emulator: main</a:t>
            </a:r>
            <a:endParaRPr dirty="0"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54CDCE-246A-419F-BAFE-B7B364F7D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91"/>
          <a:stretch/>
        </p:blipFill>
        <p:spPr>
          <a:xfrm>
            <a:off x="927814" y="538413"/>
            <a:ext cx="8111294" cy="427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9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BB4B5-14CC-4E1F-8FBE-7D2FCB101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8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Preparing Image Assets: </a:t>
            </a:r>
            <a:r>
              <a:rPr lang="en-MY" dirty="0" err="1"/>
              <a:t>pubspec.yaml</a:t>
            </a:r>
            <a:endParaRPr dirty="0"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E3BBE-8143-4E3B-ACB7-AFF814C02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418" y="524798"/>
            <a:ext cx="6188149" cy="456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2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Lib : </a:t>
            </a:r>
            <a:r>
              <a:rPr lang="en-MY" dirty="0" err="1"/>
              <a:t>main.dart</a:t>
            </a:r>
            <a:endParaRPr dirty="0"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D21E8-0222-45B2-99ED-DD192EC1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28" y="619050"/>
            <a:ext cx="8761772" cy="40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28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Add Padding &amp; TextField : </a:t>
            </a:r>
            <a:r>
              <a:rPr lang="en-MY" dirty="0" err="1"/>
              <a:t>main.dart</a:t>
            </a:r>
            <a:endParaRPr dirty="0"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5BD47-B90C-4DA6-B511-29778467B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220"/>
            <a:ext cx="9144000" cy="277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67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Test app on actual device / emulator: main</a:t>
            </a:r>
            <a:endParaRPr dirty="0"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54CDCE-246A-419F-BAFE-B7B364F7D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91"/>
          <a:stretch/>
        </p:blipFill>
        <p:spPr>
          <a:xfrm>
            <a:off x="927814" y="538413"/>
            <a:ext cx="8111294" cy="427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58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150076" y="2454922"/>
            <a:ext cx="6520628" cy="10417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200" b="1" dirty="0"/>
              <a:t>T05 Dart language</a:t>
            </a:r>
            <a:br>
              <a:rPr lang="en-MY" sz="4200" b="1" dirty="0"/>
            </a:br>
            <a:r>
              <a:rPr lang="en-MY" sz="4200" b="1" dirty="0"/>
              <a:t>var &amp; string</a:t>
            </a:r>
            <a:br>
              <a:rPr lang="en-MY" sz="4200" b="1" dirty="0"/>
            </a:br>
            <a:r>
              <a:rPr lang="en-MY" sz="4200" b="1" dirty="0"/>
              <a:t>TextField</a:t>
            </a:r>
            <a:endParaRPr sz="4200"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4327" y="230550"/>
            <a:ext cx="1061200" cy="1317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B1903B-7C21-429C-941A-DFFC39D27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6" y="0"/>
            <a:ext cx="2475068" cy="5143500"/>
          </a:xfrm>
          <a:prstGeom prst="rect">
            <a:avLst/>
          </a:prstGeom>
        </p:spPr>
      </p:pic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6F4DBC1A-F0A2-453E-AF59-6F3386BCDC06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3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039D653D-3770-4090-85A1-F3C498807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00" y="3094327"/>
            <a:ext cx="2519943" cy="25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70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BB4B5-14CC-4E1F-8FBE-7D2FCB101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22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255798" y="2435029"/>
            <a:ext cx="8390700" cy="22605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57250" lvl="0" indent="-857250">
              <a:buFont typeface="Arial" panose="020B0604020202020204" pitchFamily="34" charset="0"/>
              <a:buChar char="•"/>
            </a:pPr>
            <a:r>
              <a:rPr lang="en-MY" dirty="0"/>
              <a:t>DART</a:t>
            </a:r>
            <a:r>
              <a:rPr lang="en" dirty="0"/>
              <a:t>?</a:t>
            </a:r>
            <a:br>
              <a:rPr lang="en" dirty="0"/>
            </a:br>
            <a:r>
              <a:rPr lang="en-US" sz="2800" dirty="0"/>
              <a:t>Is a client-optimized language for fast apps on any platform.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Made &amp; backed by Google</a:t>
            </a:r>
            <a:br>
              <a:rPr lang="en-US" sz="2800" dirty="0"/>
            </a:br>
            <a:br>
              <a:rPr lang="en-US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3074" name="Picture 2" descr="Hasil carian imej untuk dart logo">
            <a:extLst>
              <a:ext uri="{FF2B5EF4-FFF2-40B4-BE49-F238E27FC236}">
                <a16:creationId xmlns:a16="http://schemas.microsoft.com/office/drawing/2014/main" id="{7D5EC516-7B42-4A5B-8D79-72A147386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948" y="255181"/>
            <a:ext cx="1926708" cy="192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8140EF6-31E3-4A78-89D2-66B93C497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3521" y="118069"/>
            <a:ext cx="1564370" cy="194186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Dart Syntax simplified…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double pi = 3.14;</a:t>
            </a:r>
          </a:p>
          <a:p>
            <a:pPr lvl="0"/>
            <a:r>
              <a:rPr lang="en-MY" sz="2400" dirty="0"/>
              <a:t>String name=‘</a:t>
            </a:r>
            <a:r>
              <a:rPr lang="en-MY" sz="2400" dirty="0" err="1"/>
              <a:t>enKerul</a:t>
            </a:r>
            <a:r>
              <a:rPr lang="en-MY" sz="2400" dirty="0"/>
              <a:t>’;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 </a:t>
            </a:r>
            <a:r>
              <a:rPr lang="en" sz="2400" b="1" dirty="0"/>
              <a:t>variable</a:t>
            </a:r>
            <a:r>
              <a:rPr lang="en" sz="2400" dirty="0"/>
              <a:t>, by definition, is “a named space in the memory” that stores values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other words, it acts as a container for values in a program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60622" y="730685"/>
            <a:ext cx="3111072" cy="428158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Var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words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 err="1"/>
              <a:t>concat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MY"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Objects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{name: “Mickey”}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6" name="Picture 2" descr="Hasil carian imej untuk dart logo">
            <a:extLst>
              <a:ext uri="{FF2B5EF4-FFF2-40B4-BE49-F238E27FC236}">
                <a16:creationId xmlns:a16="http://schemas.microsoft.com/office/drawing/2014/main" id="{F01F09F9-CFFE-4E37-8826-9EFF1F07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684" y="42462"/>
            <a:ext cx="1026862" cy="102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007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Dart Syntax simplified…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5" y="820466"/>
            <a:ext cx="5355033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String stringpi = “3.14”;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double pi = 3.14;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print('pi is $pi');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print('tau is ${2 * pi}');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542844" y="894375"/>
            <a:ext cx="3382006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dirty="0"/>
              <a:t>To convert String to number var</a:t>
            </a:r>
          </a:p>
          <a:p>
            <a:pPr lvl="0"/>
            <a:endParaRPr lang="en-MY" sz="1800" dirty="0"/>
          </a:p>
          <a:p>
            <a:pPr lvl="0"/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numpi = int.parse(stringpi);</a:t>
            </a:r>
          </a:p>
          <a:p>
            <a:pPr lvl="0"/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num=double.parse(stringpi);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6" name="Picture 2" descr="Hasil carian imej untuk dart logo">
            <a:extLst>
              <a:ext uri="{FF2B5EF4-FFF2-40B4-BE49-F238E27FC236}">
                <a16:creationId xmlns:a16="http://schemas.microsoft.com/office/drawing/2014/main" id="{F01F09F9-CFFE-4E37-8826-9EFF1F07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684" y="42462"/>
            <a:ext cx="1026862" cy="102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20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COURSE</a:t>
            </a:r>
            <a:br>
              <a:rPr lang="en" sz="6000" b="1"/>
            </a:br>
            <a:r>
              <a:rPr lang="en" sz="6000" b="1"/>
              <a:t>OVERVIEW</a:t>
            </a:r>
            <a:endParaRPr sz="60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E1552-729C-4ED1-8DBB-2AD6336C9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0A44B3-345B-48F4-87DF-6A232FB15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5586" y="649415"/>
            <a:ext cx="1564370" cy="194186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Dart Syntax simplified…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</a:t>
            </a:r>
            <a:r>
              <a:rPr lang="en-MY" sz="2400" dirty="0" err="1"/>
              <a:t>lostNumbers</a:t>
            </a:r>
            <a:r>
              <a:rPr lang="en-MY" sz="2400" dirty="0"/>
              <a:t> = [4, 8, 15, 16, 23, 42];</a:t>
            </a:r>
          </a:p>
          <a:p>
            <a:pPr lvl="0"/>
            <a:endParaRPr lang="en-MY" sz="2400" dirty="0"/>
          </a:p>
          <a:p>
            <a:pPr lvl="0"/>
            <a:r>
              <a:rPr lang="en-MY" sz="2400" dirty="0"/>
              <a:t>print(</a:t>
            </a:r>
            <a:r>
              <a:rPr lang="en-MY" sz="2400" dirty="0" err="1"/>
              <a:t>lostNumbers.last</a:t>
            </a:r>
            <a:r>
              <a:rPr lang="en-MY" sz="2400" dirty="0"/>
              <a:t>);</a:t>
            </a:r>
          </a:p>
          <a:p>
            <a:pPr lvl="0"/>
            <a:r>
              <a:rPr lang="en-MY" sz="2400" dirty="0"/>
              <a:t>Output: 42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047461" y="894375"/>
            <a:ext cx="4877390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Asociative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nobleGases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nobleGases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6" name="Picture 2" descr="Hasil carian imej untuk dart logo">
            <a:extLst>
              <a:ext uri="{FF2B5EF4-FFF2-40B4-BE49-F238E27FC236}">
                <a16:creationId xmlns:a16="http://schemas.microsoft.com/office/drawing/2014/main" id="{F01F09F9-CFFE-4E37-8826-9EFF1F07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684" y="42462"/>
            <a:ext cx="1026862" cy="102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754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817A-DCCF-4BD5-936A-AFCA3AA1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Try Dart at </a:t>
            </a:r>
            <a:r>
              <a:rPr lang="en-MY" b="1" dirty="0"/>
              <a:t>dart.dev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A70CF-C92E-4CF0-8814-A91076F4DF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13841-BE0F-46B4-86BC-500FE852A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14" r="3366" b="5734"/>
          <a:stretch/>
        </p:blipFill>
        <p:spPr>
          <a:xfrm>
            <a:off x="1433688" y="561249"/>
            <a:ext cx="7413775" cy="452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4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 how to implement in Flutter?</a:t>
            </a:r>
            <a:r>
              <a:rPr lang="en" dirty="0"/>
              <a:t>...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2444F0-ED2C-4702-AD3B-B2CDE741FB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7670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Test app on actual device / emulator: main</a:t>
            </a:r>
            <a:endParaRPr dirty="0"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54CDCE-246A-419F-BAFE-B7B364F7D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91"/>
          <a:stretch/>
        </p:blipFill>
        <p:spPr>
          <a:xfrm>
            <a:off x="927814" y="538413"/>
            <a:ext cx="8111294" cy="427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017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75E0E-C4B2-48B4-A0B7-FE3B7002D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" y="-14518"/>
            <a:ext cx="3426747" cy="515801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4288" y="1596123"/>
            <a:ext cx="1146735" cy="1276801"/>
          </a:xfrm>
          <a:prstGeom prst="rect">
            <a:avLst/>
          </a:prstGeom>
        </p:spPr>
      </p:pic>
      <p:pic>
        <p:nvPicPr>
          <p:cNvPr id="11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7A8BE929-960D-4EDF-9D81-6B75C7D18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638" y="2486367"/>
            <a:ext cx="1860916" cy="186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2F612FB4-6190-4287-9011-6F123F745B9F}"/>
              </a:ext>
            </a:extLst>
          </p:cNvPr>
          <p:cNvSpPr txBox="1">
            <a:spLocks/>
          </p:cNvSpPr>
          <p:nvPr/>
        </p:nvSpPr>
        <p:spPr>
          <a:xfrm>
            <a:off x="1404820" y="2334800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301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75E0E-C4B2-48B4-A0B7-FE3B7002D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" y="-14517"/>
            <a:ext cx="3426747" cy="5143500"/>
          </a:xfrm>
          <a:prstGeom prst="rect">
            <a:avLst/>
          </a:prstGeom>
        </p:spPr>
      </p:pic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61398" y="2589275"/>
            <a:ext cx="6031087" cy="10417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200" b="1" dirty="0"/>
              <a:t>T06 Button &amp;</a:t>
            </a:r>
            <a:br>
              <a:rPr lang="en-MY" sz="4200" b="1" dirty="0"/>
            </a:br>
            <a:r>
              <a:rPr lang="en-MY" sz="4200" b="1" dirty="0"/>
              <a:t>Page Navigation</a:t>
            </a:r>
            <a:endParaRPr sz="4200"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0582" y="877934"/>
            <a:ext cx="1028591" cy="1276801"/>
          </a:xfrm>
          <a:prstGeom prst="rect">
            <a:avLst/>
          </a:prstGeom>
        </p:spPr>
      </p:pic>
      <p:pic>
        <p:nvPicPr>
          <p:cNvPr id="11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D4CB3F65-6719-4B7C-9EFB-0A7038E1B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31" y="3668744"/>
            <a:ext cx="1860916" cy="186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192EF03D-0332-4F9B-876C-75F028B2B9A8}"/>
              </a:ext>
            </a:extLst>
          </p:cNvPr>
          <p:cNvSpPr txBox="1">
            <a:spLocks/>
          </p:cNvSpPr>
          <p:nvPr/>
        </p:nvSpPr>
        <p:spPr>
          <a:xfrm>
            <a:off x="2027558" y="4537823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9626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BB4B5-14CC-4E1F-8FBE-7D2FCB101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945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Test app on actual device / emulator: formpage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B8363-DEA5-4827-8B28-B59F0A09A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8" y="641300"/>
            <a:ext cx="8094921" cy="443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84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 at github </a:t>
            </a:r>
            <a:endParaRPr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MY" sz="4000" dirty="0">
                <a:hlinkClick r:id="rId3"/>
              </a:rPr>
              <a:t>github.com/khirulnizam/helloflutter/blob/master/helloflutter/lib/formpage.dart</a:t>
            </a:r>
            <a:endParaRPr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2D0BF-240B-462E-AE73-48C0759CE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23" y="61400"/>
            <a:ext cx="1659426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Code for formpage.dart at </a:t>
            </a:r>
            <a:r>
              <a:rPr lang="en-MY" b="1" dirty="0"/>
              <a:t>github.com/khirulnizam/helloflutter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58E92-65E7-4002-80F9-0D9DF5436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31" t="9231" r="17436" b="9857"/>
          <a:stretch/>
        </p:blipFill>
        <p:spPr>
          <a:xfrm>
            <a:off x="1113691" y="564422"/>
            <a:ext cx="6623539" cy="45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99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Google Shape;83;p16"/>
          <p:cNvGraphicFramePr/>
          <p:nvPr/>
        </p:nvGraphicFramePr>
        <p:xfrm>
          <a:off x="791963" y="196875"/>
          <a:ext cx="7822125" cy="48282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82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DAY 1: </a:t>
                      </a:r>
                      <a:endParaRPr sz="24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Introduction to </a:t>
                      </a:r>
                      <a:r>
                        <a:rPr lang="en-MY" sz="2400" dirty="0"/>
                        <a:t>Flutter</a:t>
                      </a:r>
                      <a:r>
                        <a:rPr lang="en" sz="2400" dirty="0"/>
                        <a:t> Framework</a:t>
                      </a:r>
                      <a:endParaRPr sz="2400" b="1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5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DAY 1: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400" dirty="0"/>
                        <a:t>Start A Project, Generating Pages &amp; Navigating to it, Run A Project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400" dirty="0"/>
                        <a:t>Dart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5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DAY 1: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/>
                        <a:t>Flutter widgets: Image &amp; Input Form</a:t>
                      </a:r>
                      <a:r>
                        <a:rPr lang="en" sz="2400" b="1" dirty="0"/>
                        <a:t> </a:t>
                      </a:r>
                      <a:r>
                        <a:rPr lang="en" sz="2400" b="0" dirty="0"/>
                        <a:t>&amp; Button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5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DAY 2: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dirty="0"/>
                        <a:t>Send parameter to another screen</a:t>
                      </a:r>
                      <a:endParaRPr sz="2400" b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2400" b="0" u="none" dirty="0"/>
                        <a:t>Array &amp; </a:t>
                      </a:r>
                      <a:r>
                        <a:rPr lang="en-MY" sz="2400" b="0" u="none" dirty="0" err="1"/>
                        <a:t>ListTile</a:t>
                      </a:r>
                      <a:endParaRPr lang="en-MY" sz="2400" b="0" u="none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A7562-343C-47E3-BD08-269D4E82F3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r>
              <a:rPr lang="en-MY" dirty="0"/>
              <a:t>age</a:t>
            </a:r>
            <a:r>
              <a:rPr lang="en" dirty="0"/>
              <a:t>1</a:t>
            </a:r>
            <a:endParaRPr dirty="0"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Page2</a:t>
            </a:r>
            <a:endParaRPr dirty="0"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600" dirty="0"/>
              <a:t>Navigator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38C050C-4364-4BB0-8186-807658290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82258"/>
            <a:ext cx="91440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Navigator.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(context).pushNamed(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/page2'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MY" sz="3600" dirty="0"/>
              <a:t>A</a:t>
            </a:r>
            <a:r>
              <a:rPr lang="en" sz="3600" dirty="0"/>
              <a:t>dd new </a:t>
            </a:r>
            <a:r>
              <a:rPr lang="en-MY" sz="3600" dirty="0"/>
              <a:t>file in lib folder, and import in </a:t>
            </a:r>
            <a:r>
              <a:rPr lang="en-MY" sz="3600" dirty="0" err="1"/>
              <a:t>main.dart</a:t>
            </a:r>
            <a:endParaRPr lang="en-MY" sz="36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MY" sz="3600" dirty="0"/>
              <a:t>lib/</a:t>
            </a:r>
            <a:r>
              <a:rPr lang="en-MY" sz="3600" dirty="0" err="1"/>
              <a:t>formpage.dart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E0F7E-E33A-4E9F-9EF9-CEB889DC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Import new page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1A37B2-1FD1-4530-8822-BE0F07E3ED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8CE36-FD3F-4640-9B94-BF63C979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584"/>
            <a:ext cx="9144000" cy="315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44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80E9-B6D0-4FDA-AF00-6FE07C1A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Register the routing name of the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144D6-4084-45D5-B00B-C62538CCF8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D9C93-AF17-4F8D-A426-F6D8C2B3A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279"/>
            <a:ext cx="9144000" cy="375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268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80E9-B6D0-4FDA-AF00-6FE07C1A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Call the new page from a button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144D6-4084-45D5-B00B-C62538CCF8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32572-D9DB-480B-B8A9-2A9D7180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058"/>
            <a:ext cx="9144000" cy="289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849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In the next page</a:t>
            </a:r>
            <a:endParaRPr dirty="0"/>
          </a:p>
        </p:txBody>
      </p:sp>
      <p:sp>
        <p:nvSpPr>
          <p:cNvPr id="489" name="Google Shape;489;p63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lib/formupdate.dart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21534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75E0E-C4B2-48B4-A0B7-FE3B7002D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" y="-1"/>
            <a:ext cx="3252568" cy="5128983"/>
          </a:xfrm>
          <a:prstGeom prst="rect">
            <a:avLst/>
          </a:prstGeom>
        </p:spPr>
      </p:pic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71613" y="2709318"/>
            <a:ext cx="6031087" cy="10417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MY" sz="4200" b="1" dirty="0"/>
              <a:t>T07 Navigation</a:t>
            </a:r>
            <a:br>
              <a:rPr lang="en-MY" sz="4200" b="1" dirty="0"/>
            </a:br>
            <a:r>
              <a:rPr lang="en-MY" sz="4200" b="1" dirty="0"/>
              <a:t>with Parameters</a:t>
            </a:r>
            <a:endParaRPr sz="4200"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0582" y="1038847"/>
            <a:ext cx="1028811" cy="1277074"/>
          </a:xfrm>
          <a:prstGeom prst="rect">
            <a:avLst/>
          </a:prstGeom>
        </p:spPr>
      </p:pic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FF481A4-3050-496C-9291-E2752A0F3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31" y="3668744"/>
            <a:ext cx="1860916" cy="186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71;p14">
            <a:extLst>
              <a:ext uri="{FF2B5EF4-FFF2-40B4-BE49-F238E27FC236}">
                <a16:creationId xmlns:a16="http://schemas.microsoft.com/office/drawing/2014/main" id="{FE069BA3-254A-4B15-96E2-AF1A99DFD6D7}"/>
              </a:ext>
            </a:extLst>
          </p:cNvPr>
          <p:cNvSpPr txBox="1">
            <a:spLocks/>
          </p:cNvSpPr>
          <p:nvPr/>
        </p:nvSpPr>
        <p:spPr>
          <a:xfrm>
            <a:off x="2027558" y="4537823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6015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2076892" y="1190847"/>
            <a:ext cx="6584257" cy="2736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800" dirty="0"/>
              <a:t>Hello Flutter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800" b="1" dirty="0"/>
              <a:t>github.com/khirulnizam/helloflutter</a:t>
            </a:r>
            <a:endParaRPr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75A8EF-EC80-4E64-93D8-05F43DA53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2" y="1685704"/>
            <a:ext cx="165942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498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BB4B5-14CC-4E1F-8FBE-7D2FCB101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713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Navigation with </a:t>
            </a:r>
            <a:r>
              <a:rPr lang="en" dirty="0"/>
              <a:t>Parameters</a:t>
            </a:r>
            <a:endParaRPr dirty="0"/>
          </a:p>
        </p:txBody>
      </p:sp>
      <p:sp>
        <p:nvSpPr>
          <p:cNvPr id="489" name="Google Shape;489;p63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7"/>
          <p:cNvGraphicFramePr/>
          <p:nvPr/>
        </p:nvGraphicFramePr>
        <p:xfrm>
          <a:off x="791963" y="379229"/>
          <a:ext cx="7822125" cy="43624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82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33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DAY 2:</a:t>
                      </a:r>
                      <a:endParaRPr sz="1800" b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1800" dirty="0"/>
                        <a:t>Google Firestore -creating serverless database</a:t>
                      </a:r>
                      <a:br>
                        <a:rPr lang="en-MY" sz="1800" dirty="0"/>
                      </a:br>
                      <a:r>
                        <a:rPr lang="en-MY" sz="1800" dirty="0"/>
                        <a:t>Flutter &amp; Firebase CRUD Overview</a:t>
                      </a:r>
                      <a:endParaRPr lang="en-MY" sz="1800" b="1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9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DAY 2: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Retrieving records from </a:t>
                      </a:r>
                      <a:r>
                        <a:rPr lang="en-US" sz="18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Firestore</a:t>
                      </a:r>
                      <a:endParaRPr lang="en-US"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Displaying Snapshot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0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DAY 2: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Insert form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Push record to </a:t>
                      </a:r>
                      <a:r>
                        <a:rPr lang="en-US" sz="1800" dirty="0" err="1"/>
                        <a:t>Firestore</a:t>
                      </a:r>
                      <a:endParaRPr lang="en-US" sz="1800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DAY 3: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800" b="0" dirty="0"/>
                        <a:t>Update form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800" b="0" dirty="0"/>
                        <a:t>Push updated record to Firestore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800" b="0" dirty="0"/>
                        <a:t>Delete Record</a:t>
                      </a:r>
                      <a:endParaRPr sz="1800" b="0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4E8C77-D223-4783-98B3-42A370349F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80E9-B6D0-4FDA-AF00-6FE07C1A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lib/</a:t>
            </a:r>
            <a:r>
              <a:rPr lang="en-MY" dirty="0" err="1"/>
              <a:t>formpage.dart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144D6-4084-45D5-B00B-C62538CCF8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330C2-7162-4CCD-BB05-C7545C86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0" y="538272"/>
            <a:ext cx="8187070" cy="460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865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80E9-B6D0-4FDA-AF00-6FE07C1A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lib/</a:t>
            </a:r>
            <a:r>
              <a:rPr lang="en-MY" dirty="0" err="1"/>
              <a:t>formpage.dart</a:t>
            </a:r>
            <a:r>
              <a:rPr lang="en-MY" dirty="0"/>
              <a:t>  …</a:t>
            </a:r>
            <a:r>
              <a:rPr lang="en-MY" dirty="0" err="1"/>
              <a:t>cont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144D6-4084-45D5-B00B-C62538CCF8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322DE-23CF-427D-AE3D-BC81C564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80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main</a:t>
            </a:r>
            <a:endParaRPr b="1"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formpage</a:t>
            </a:r>
            <a:endParaRPr b="1"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PARAMETER </a:t>
            </a:r>
            <a:r>
              <a:rPr lang="en-MY" sz="3600" dirty="0"/>
              <a:t>PASSING</a:t>
            </a:r>
            <a:endParaRPr sz="3600" dirty="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Data ( name: </a:t>
            </a:r>
            <a:r>
              <a:rPr lang="en-MY" dirty="0" err="1">
                <a:latin typeface="Roboto"/>
                <a:ea typeface="Roboto"/>
                <a:cs typeface="Roboto"/>
                <a:sym typeface="Roboto"/>
              </a:rPr>
              <a:t>Kerul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number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10 )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Data ( name: </a:t>
            </a:r>
            <a:r>
              <a:rPr lang="en-MY" dirty="0" err="1">
                <a:latin typeface="Roboto"/>
                <a:ea typeface="Roboto"/>
                <a:cs typeface="Roboto"/>
                <a:sym typeface="Roboto"/>
              </a:rPr>
              <a:t>Kerul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umber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10 )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Display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   Name: </a:t>
            </a:r>
            <a:r>
              <a:rPr lang="en-MY" dirty="0" err="1">
                <a:latin typeface="Roboto"/>
                <a:ea typeface="Roboto"/>
                <a:cs typeface="Roboto"/>
                <a:sym typeface="Roboto"/>
              </a:rPr>
              <a:t>Kerul</a:t>
            </a:r>
            <a:endParaRPr lang="en-MY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   Number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10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Define structure of Data in </a:t>
            </a:r>
            <a:r>
              <a:rPr lang="en-MY" dirty="0" err="1"/>
              <a:t>data.dart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34D1C9-E3AD-413D-8EC6-28E876A60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00" y="666308"/>
            <a:ext cx="8313100" cy="417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580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812F9-444A-4C22-A4B2-D59E9CC0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Define an object from Data in </a:t>
            </a:r>
            <a:r>
              <a:rPr lang="en-MY" dirty="0" err="1"/>
              <a:t>main.dart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879CD-B6F2-4AD6-B861-C25FA0C65F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27ABC-A607-4DAD-A6D0-E6D6E8F2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14" y="719066"/>
            <a:ext cx="8725786" cy="389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124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Define routes to a new page 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3F0D27-9C50-44BC-A320-203CA877F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984"/>
            <a:ext cx="9144000" cy="3469532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Invoke next page inside button onPressed()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9005A-8637-4975-AFBF-ECF571FDC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36" y="683874"/>
            <a:ext cx="8520223" cy="40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235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In the next page’s CONSTRUCTOR , @required the Data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22367-48A0-435F-8EA0-4F85FE43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" y="720900"/>
            <a:ext cx="9045750" cy="412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537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In the next page, set the </a:t>
            </a:r>
            <a:r>
              <a:rPr lang="en-MY" dirty="0" err="1"/>
              <a:t>initialValue</a:t>
            </a:r>
            <a:r>
              <a:rPr lang="en-MY" dirty="0"/>
              <a:t> of a </a:t>
            </a:r>
            <a:r>
              <a:rPr lang="en-MY" dirty="0" err="1"/>
              <a:t>TextFormField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4D25B-694E-4C94-AE04-C27DB8C33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7782"/>
            <a:ext cx="9144000" cy="31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797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2076892" y="1190847"/>
            <a:ext cx="6584257" cy="2736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MY" sz="2800" dirty="0">
                <a:hlinkClick r:id="rId3"/>
              </a:rPr>
              <a:t>Github.com/khirulnizam/helloflutter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75A8EF-EC80-4E64-93D8-05F43DA53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92" y="1685704"/>
            <a:ext cx="165942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30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</a:t>
            </a:r>
            <a:r>
              <a:rPr lang="en-MY" dirty="0"/>
              <a:t>FLUTTER</a:t>
            </a:r>
            <a:r>
              <a:rPr lang="en" dirty="0"/>
              <a:t> FRAMEWORK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3152BD0-906D-449D-AA1F-84B9672DF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3521" y="118069"/>
            <a:ext cx="1564370" cy="194186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970724" y="2807113"/>
            <a:ext cx="6031087" cy="10417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MY" sz="4200" b="1" dirty="0"/>
              <a:t>T08 BMI</a:t>
            </a:r>
            <a:br>
              <a:rPr lang="en-MY" sz="4200" b="1" dirty="0"/>
            </a:br>
            <a:r>
              <a:rPr lang="en-MY" sz="4200" b="1" dirty="0"/>
              <a:t>(Apps flutter Ringkas)</a:t>
            </a:r>
            <a:endParaRPr sz="4200"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362" y="2571750"/>
            <a:ext cx="1028811" cy="1277074"/>
          </a:xfrm>
          <a:prstGeom prst="rect">
            <a:avLst/>
          </a:prstGeom>
        </p:spPr>
      </p:pic>
      <p:pic>
        <p:nvPicPr>
          <p:cNvPr id="13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3E15698B-B9A0-414E-88F3-952B2DACB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363702" y="498142"/>
            <a:ext cx="2252530" cy="437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AAF74552-491A-4593-B92F-487ABA026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31" y="3668744"/>
            <a:ext cx="1860916" cy="186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71;p14">
            <a:extLst>
              <a:ext uri="{FF2B5EF4-FFF2-40B4-BE49-F238E27FC236}">
                <a16:creationId xmlns:a16="http://schemas.microsoft.com/office/drawing/2014/main" id="{C0B725E4-2D30-49EB-9F9A-D53E8F28CA0E}"/>
              </a:ext>
            </a:extLst>
          </p:cNvPr>
          <p:cNvSpPr txBox="1">
            <a:spLocks/>
          </p:cNvSpPr>
          <p:nvPr/>
        </p:nvSpPr>
        <p:spPr>
          <a:xfrm>
            <a:off x="2027558" y="4537823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680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2076892" y="1190847"/>
            <a:ext cx="6584257" cy="2736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800" dirty="0"/>
              <a:t>A straight away Flutter body-mass index apps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800" b="1" dirty="0"/>
              <a:t>github.com/khirulnizam/flutter_bmi</a:t>
            </a:r>
            <a:endParaRPr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75A8EF-EC80-4E64-93D8-05F43DA53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2" y="1685704"/>
            <a:ext cx="165942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929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64C0-74EE-40E3-B791-3FDF282A0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FlutterToast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E0DDC-AB0D-4E2D-88E8-8368DC75AB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1D8C5-6D51-4728-97F3-F827E0FE9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44" b="25242"/>
          <a:stretch/>
        </p:blipFill>
        <p:spPr>
          <a:xfrm>
            <a:off x="1084384" y="734752"/>
            <a:ext cx="6693877" cy="431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310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80FF8-98A1-4C10-80F9-627B152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Provide your </a:t>
            </a:r>
            <a:r>
              <a:rPr lang="en-MY" dirty="0" err="1"/>
              <a:t>gmail</a:t>
            </a:r>
            <a:r>
              <a:rPr lang="en-MY" dirty="0"/>
              <a:t> at </a:t>
            </a:r>
            <a:r>
              <a:rPr lang="en-MY" dirty="0">
                <a:hlinkClick r:id="rId2"/>
              </a:rPr>
              <a:t>http://fstm.kuis.edu.my/blog/maklumbalas/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AD585C-859C-4AB8-874B-9535E74799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3D042-CA31-4D13-9B67-E795E6C06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9" y="480672"/>
            <a:ext cx="5628439" cy="45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33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49A5A-E69A-4665-91A1-6A4B4DC5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Using Android Studio to generate Sign APK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F886ED-B542-4F29-A982-E2206AE754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1580F-0E95-45D1-A064-687DC521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088" y="704384"/>
            <a:ext cx="6693749" cy="411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920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75E0E-C4B2-48B4-A0B7-FE3B7002D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" y="-1"/>
            <a:ext cx="3252568" cy="5128983"/>
          </a:xfrm>
          <a:prstGeom prst="rect">
            <a:avLst/>
          </a:prstGeom>
        </p:spPr>
      </p:pic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585545" y="2515776"/>
            <a:ext cx="6387621" cy="10417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MY" b="1" dirty="0"/>
              <a:t>T09 Tambah </a:t>
            </a:r>
            <a:br>
              <a:rPr lang="en-MY" b="1" dirty="0"/>
            </a:br>
            <a:r>
              <a:rPr lang="en-MY" b="1" dirty="0"/>
              <a:t>Plug-ins (Toast)</a:t>
            </a:r>
            <a:endParaRPr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5191" y="563750"/>
            <a:ext cx="1028811" cy="1277074"/>
          </a:xfrm>
          <a:prstGeom prst="rect">
            <a:avLst/>
          </a:prstGeom>
        </p:spPr>
      </p:pic>
      <p:pic>
        <p:nvPicPr>
          <p:cNvPr id="11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586D98E9-5C9F-4CD5-8D93-96D8229C8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63" y="3638013"/>
            <a:ext cx="1860916" cy="186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E1FEF4AD-FDD7-4FBE-AE62-69DEDE900462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4456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2076892" y="1190847"/>
            <a:ext cx="6584257" cy="2736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800" dirty="0"/>
              <a:t>A straight away Flutter body-mass index apps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800" b="1" dirty="0"/>
              <a:t>github.com/khirulnizam/flutter_bmi</a:t>
            </a:r>
            <a:endParaRPr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75A8EF-EC80-4E64-93D8-05F43DA53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2" y="1685704"/>
            <a:ext cx="165942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484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7B2F1-DCC7-4FFB-B06A-A38B0E88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Toast plugins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6056AD-15D3-4C7C-BFC5-C230DEB5C6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E9DC3-77E7-47EB-AED5-7C699AB7D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291" y="0"/>
            <a:ext cx="4775709" cy="5143500"/>
          </a:xfrm>
          <a:prstGeom prst="rect">
            <a:avLst/>
          </a:prstGeom>
        </p:spPr>
      </p:pic>
      <p:sp>
        <p:nvSpPr>
          <p:cNvPr id="5" name="Google Shape;483;p62">
            <a:extLst>
              <a:ext uri="{FF2B5EF4-FFF2-40B4-BE49-F238E27FC236}">
                <a16:creationId xmlns:a16="http://schemas.microsoft.com/office/drawing/2014/main" id="{73EDEFCD-960A-4EE0-900E-B9D292ACD850}"/>
              </a:ext>
            </a:extLst>
          </p:cNvPr>
          <p:cNvSpPr txBox="1">
            <a:spLocks/>
          </p:cNvSpPr>
          <p:nvPr/>
        </p:nvSpPr>
        <p:spPr>
          <a:xfrm>
            <a:off x="252046" y="791308"/>
            <a:ext cx="4116245" cy="4214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MY" b="1" dirty="0">
                <a:solidFill>
                  <a:schemeClr val="bg2"/>
                </a:solidFill>
              </a:rPr>
              <a:t>https://pub.dev/packages/toast</a:t>
            </a:r>
          </a:p>
          <a:p>
            <a:pPr marL="0" indent="0">
              <a:buNone/>
            </a:pPr>
            <a:endParaRPr lang="en-MY" dirty="0">
              <a:solidFill>
                <a:schemeClr val="bg2"/>
              </a:solidFill>
            </a:endParaRPr>
          </a:p>
          <a:p>
            <a:pPr marL="285750" indent="-285750"/>
            <a:r>
              <a:rPr lang="en-MY" dirty="0">
                <a:solidFill>
                  <a:schemeClr val="bg2"/>
                </a:solidFill>
              </a:rPr>
              <a:t>pubspec.yaml</a:t>
            </a:r>
          </a:p>
          <a:p>
            <a:pPr marL="0" indent="0">
              <a:buNone/>
            </a:pPr>
            <a:r>
              <a:rPr lang="en-MY" dirty="0">
                <a:solidFill>
                  <a:schemeClr val="bg2"/>
                </a:solidFill>
              </a:rPr>
              <a:t>	toast: ^0.1.5</a:t>
            </a:r>
          </a:p>
          <a:p>
            <a:pPr marL="0" indent="0">
              <a:buNone/>
            </a:pPr>
            <a:endParaRPr lang="en-MY" dirty="0">
              <a:solidFill>
                <a:schemeClr val="bg2"/>
              </a:solidFill>
            </a:endParaRPr>
          </a:p>
          <a:p>
            <a:pPr marL="285750" indent="-285750"/>
            <a:r>
              <a:rPr lang="en-MY" dirty="0">
                <a:solidFill>
                  <a:schemeClr val="bg2"/>
                </a:solidFill>
              </a:rPr>
              <a:t>main.dart</a:t>
            </a:r>
          </a:p>
          <a:p>
            <a:pPr marL="285750" indent="-285750"/>
            <a:r>
              <a:rPr lang="en-US" dirty="0">
                <a:solidFill>
                  <a:schemeClr val="bg2"/>
                </a:solidFill>
              </a:rPr>
              <a:t>import 'package:toast/toast.dart';</a:t>
            </a:r>
            <a:endParaRPr lang="en-MY" dirty="0">
              <a:solidFill>
                <a:schemeClr val="bg2"/>
              </a:solidFill>
            </a:endParaRPr>
          </a:p>
          <a:p>
            <a:pPr marL="285750" indent="-285750"/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Toast.show("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context, duration: 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Toast.LENGTH_LONG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gravity:  Toast.BOTTOM 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MY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MY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0157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1EE9-5D4A-4302-889E-475408A4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5E8AE0-7E5A-4B52-8DE2-291F4FC3C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7A5FDA-A3F2-4F00-8357-12853BBB6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472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F2BFC-4BF6-4350-B9AE-5335A3E9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E72C4-759B-465B-9FB2-17C7B3798B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05E08-7FEE-4E8A-A090-F4994DCD8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Flutter?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Flutter is Google’s UI toolkit for building beautiful, natively compiled applications for mobile, web, and desktop from a single codebase.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1026" name="Picture 2" descr="Hasil carian imej untuk What is Flutter">
            <a:extLst>
              <a:ext uri="{FF2B5EF4-FFF2-40B4-BE49-F238E27FC236}">
                <a16:creationId xmlns:a16="http://schemas.microsoft.com/office/drawing/2014/main" id="{144CA4D1-3470-4498-B090-20389A4DD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084" y="2517665"/>
            <a:ext cx="4355916" cy="217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</a:t>
            </a:r>
            <a:r>
              <a:rPr lang="en-MY" sz="1800" b="1" dirty="0"/>
              <a:t>install Flutter</a:t>
            </a:r>
            <a:r>
              <a:rPr lang="en" sz="1800" b="1" dirty="0"/>
              <a:t>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Flutter SDK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Flutter Doctor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Android SDK</a:t>
            </a:r>
            <a:endParaRPr sz="1800" i="1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develop: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Android Studio OR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VSCode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Emulator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Or actual device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78656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46119-4945-4D45-93A3-C4428A85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Android/sdk/emulator location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D9431-E13B-4809-9C89-A783E2FC6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C81F6-0E1C-4726-A5CC-87F7FAE1D7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35EA2-81B5-4511-9B85-BE1CA5C4C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C56C72-6A8E-47D9-A741-3D332EA1A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42" t="2346" r="27084" b="44963"/>
          <a:stretch/>
        </p:blipFill>
        <p:spPr>
          <a:xfrm>
            <a:off x="647700" y="1489825"/>
            <a:ext cx="5945002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281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5172-0674-46C7-8B27-D285F977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Emulator –avd NAME_OF_AVD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6027B-1D74-4C6B-908D-82AD0D28E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Inside folder android/sdk/emulator</a:t>
            </a:r>
          </a:p>
          <a:p>
            <a:r>
              <a:rPr lang="en-MY" b="1" dirty="0">
                <a:latin typeface="Courier New" panose="02070309020205020404" pitchFamily="49" charset="0"/>
                <a:cs typeface="Courier New" panose="02070309020205020404" pitchFamily="49" charset="0"/>
              </a:rPr>
              <a:t>emulator  -list-</a:t>
            </a:r>
            <a:r>
              <a:rPr lang="en-MY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avds</a:t>
            </a:r>
            <a:endParaRPr lang="en-MY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b="1" dirty="0">
                <a:latin typeface="Courier New" panose="02070309020205020404" pitchFamily="49" charset="0"/>
                <a:cs typeface="Courier New" panose="02070309020205020404" pitchFamily="49" charset="0"/>
              </a:rPr>
              <a:t>emulator  -avd  NAME_AVD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797F8-56DD-46FF-A9F4-05114860D60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372B1-479B-448F-8719-0E370FA62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45F1E-19B7-49EE-8A99-4451A9E09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5" t="12346" r="18818" b="8707"/>
          <a:stretch/>
        </p:blipFill>
        <p:spPr>
          <a:xfrm>
            <a:off x="3756170" y="1493625"/>
            <a:ext cx="5387830" cy="35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281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D1FEACF4-1DFA-4D65-9A66-6D003CD1C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581075" y="870461"/>
            <a:ext cx="6420564" cy="27657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MY" b="1" dirty="0"/>
              <a:t>T10 Debug apps on Android Phone </a:t>
            </a:r>
            <a:br>
              <a:rPr lang="en-MY" sz="5400" b="1" dirty="0"/>
            </a:br>
            <a:r>
              <a:rPr lang="en-MY" sz="2800" b="1" dirty="0"/>
              <a:t>(Uji-</a:t>
            </a:r>
            <a:r>
              <a:rPr lang="en-MY" sz="2800" b="1" dirty="0" err="1"/>
              <a:t>lari</a:t>
            </a:r>
            <a:r>
              <a:rPr lang="en-MY" sz="2800" b="1" dirty="0"/>
              <a:t> pada telefon pintar Android)</a:t>
            </a:r>
            <a:endParaRPr sz="2800" b="1" dirty="0"/>
          </a:p>
        </p:txBody>
      </p:sp>
      <p:pic>
        <p:nvPicPr>
          <p:cNvPr id="13" name="Picture 10" descr="Flutter logo">
            <a:extLst>
              <a:ext uri="{FF2B5EF4-FFF2-40B4-BE49-F238E27FC236}">
                <a16:creationId xmlns:a16="http://schemas.microsoft.com/office/drawing/2014/main" id="{840967B9-6EE1-4B5F-885E-463490EEF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090246" y="2978172"/>
            <a:ext cx="1258729" cy="122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FBF216D2-6829-45FD-8AD7-CA74A0A9F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63" y="3638013"/>
            <a:ext cx="1860916" cy="186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BEED9E29-90F0-4D82-867E-A531A7548DA4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737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94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Emulator? RESOURCE-HUNGER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98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E611D5-2A84-4248-B65D-0DC31B3C9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485" y="0"/>
            <a:ext cx="3334871" cy="5143500"/>
          </a:xfrm>
          <a:prstGeom prst="rect">
            <a:avLst/>
          </a:prstGeom>
        </p:spPr>
      </p:pic>
      <p:pic>
        <p:nvPicPr>
          <p:cNvPr id="2050" name="Picture 2" descr="OBS">
            <a:extLst>
              <a:ext uri="{FF2B5EF4-FFF2-40B4-BE49-F238E27FC236}">
                <a16:creationId xmlns:a16="http://schemas.microsoft.com/office/drawing/2014/main" id="{BE8FB70A-C8CB-41A2-9CF4-09A768855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416" y="-60721"/>
            <a:ext cx="2510313" cy="251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D986FD1-A453-4631-BA48-67A8135E2D12}"/>
              </a:ext>
            </a:extLst>
          </p:cNvPr>
          <p:cNvSpPr/>
          <p:nvPr/>
        </p:nvSpPr>
        <p:spPr>
          <a:xfrm>
            <a:off x="4228417" y="0"/>
            <a:ext cx="3888137" cy="5143500"/>
          </a:xfrm>
          <a:prstGeom prst="triangle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050"/>
          </a:p>
        </p:txBody>
      </p:sp>
      <p:sp>
        <p:nvSpPr>
          <p:cNvPr id="9" name="Google Shape;73;p14">
            <a:extLst>
              <a:ext uri="{FF2B5EF4-FFF2-40B4-BE49-F238E27FC236}">
                <a16:creationId xmlns:a16="http://schemas.microsoft.com/office/drawing/2014/main" id="{8783E55E-00AE-4916-9014-29CB374A20A9}"/>
              </a:ext>
            </a:extLst>
          </p:cNvPr>
          <p:cNvSpPr txBox="1"/>
          <p:nvPr/>
        </p:nvSpPr>
        <p:spPr>
          <a:xfrm>
            <a:off x="2006712" y="1351386"/>
            <a:ext cx="2960137" cy="62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endParaRPr sz="24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  <p:pic>
        <p:nvPicPr>
          <p:cNvPr id="11" name="Picture 10" descr="Image result for youtube logo">
            <a:extLst>
              <a:ext uri="{FF2B5EF4-FFF2-40B4-BE49-F238E27FC236}">
                <a16:creationId xmlns:a16="http://schemas.microsoft.com/office/drawing/2014/main" id="{D7312F07-D00F-4A38-BB34-C8E8016EC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17" y="1652724"/>
            <a:ext cx="1899695" cy="11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79284A9-9D4F-47BB-8C8D-66E1FDCB7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0207" y="2633188"/>
            <a:ext cx="5926829" cy="2074522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MY" sz="3500" b="1" dirty="0">
                <a:solidFill>
                  <a:srgbClr val="FFFF00"/>
                </a:solidFill>
              </a:rPr>
              <a:t>T06 Feed from Android </a:t>
            </a:r>
          </a:p>
          <a:p>
            <a:pPr algn="r"/>
            <a:r>
              <a:rPr lang="en-MY" sz="3500" b="1" dirty="0">
                <a:solidFill>
                  <a:srgbClr val="FFFF00"/>
                </a:solidFill>
              </a:rPr>
              <a:t>to OBS using Vysor</a:t>
            </a:r>
            <a:endParaRPr lang="en-MY" sz="2200" b="1" dirty="0">
              <a:solidFill>
                <a:srgbClr val="FFFF00"/>
              </a:solidFill>
            </a:endParaRPr>
          </a:p>
          <a:p>
            <a:pPr algn="r"/>
            <a:r>
              <a:rPr lang="en-MY" sz="3000" b="1" dirty="0">
                <a:solidFill>
                  <a:srgbClr val="FFFF00"/>
                </a:solidFill>
              </a:rPr>
              <a:t>by enKerul, jsk fstm kuis</a:t>
            </a:r>
          </a:p>
          <a:p>
            <a:pPr algn="r"/>
            <a:r>
              <a:rPr lang="en-MY" sz="3800" b="1" dirty="0">
                <a:solidFill>
                  <a:srgbClr val="FFFF00"/>
                </a:solidFill>
                <a:cs typeface="Courier New" panose="02070309020205020404" pitchFamily="49" charset="0"/>
              </a:rPr>
              <a:t>bit.ly/fstmobs</a:t>
            </a:r>
          </a:p>
          <a:p>
            <a:pPr algn="r"/>
            <a:endParaRPr lang="en-MY" sz="3000" b="1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9BA07D-3528-4B9F-A9EC-4B4B4EAD3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0" y="1153782"/>
            <a:ext cx="2431551" cy="3966949"/>
          </a:xfrm>
          <a:prstGeom prst="rect">
            <a:avLst/>
          </a:prstGeom>
        </p:spPr>
      </p:pic>
      <p:pic>
        <p:nvPicPr>
          <p:cNvPr id="13" name="Picture 12" descr="Image result for fstm logo">
            <a:extLst>
              <a:ext uri="{FF2B5EF4-FFF2-40B4-BE49-F238E27FC236}">
                <a16:creationId xmlns:a16="http://schemas.microsoft.com/office/drawing/2014/main" id="{2E46C67E-78AB-4A9B-B44D-20B01C3D7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43" y="1765518"/>
            <a:ext cx="922812" cy="90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656148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12160</TotalTime>
  <Words>2324</Words>
  <Application>Microsoft Office PowerPoint</Application>
  <PresentationFormat>On-screen Show (16:9)</PresentationFormat>
  <Paragraphs>540</Paragraphs>
  <Slides>138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2" baseType="lpstr">
      <vt:lpstr>Arial</vt:lpstr>
      <vt:lpstr>Courier New</vt:lpstr>
      <vt:lpstr>Roboto</vt:lpstr>
      <vt:lpstr>Material</vt:lpstr>
      <vt:lpstr>T01 FLUTTER PASANG &amp; TETAPAN</vt:lpstr>
      <vt:lpstr>Github.com/khirulnizam/makanapps wasap.my/60129034614</vt:lpstr>
      <vt:lpstr>PowerPoint Presentation</vt:lpstr>
      <vt:lpstr>PowerPoint Presentation</vt:lpstr>
      <vt:lpstr>COURSE OVERVIEW</vt:lpstr>
      <vt:lpstr>PowerPoint Presentation</vt:lpstr>
      <vt:lpstr>PowerPoint Presentation</vt:lpstr>
      <vt:lpstr>OVERVIEW  TO FLUTTER FRAMEWORK</vt:lpstr>
      <vt:lpstr>What is Flutter?</vt:lpstr>
      <vt:lpstr>Flutter SDK http://fstm.kuis.edu.my/blog/hello-flutter/</vt:lpstr>
      <vt:lpstr>IOS &amp; Android Software Development  In a nutshell</vt:lpstr>
      <vt:lpstr>PowerPoint Presentation</vt:lpstr>
      <vt:lpstr>PowerPoint Presentation</vt:lpstr>
      <vt:lpstr>What do you need?</vt:lpstr>
      <vt:lpstr>What do you need?</vt:lpstr>
      <vt:lpstr>Now, let’s install the tools</vt:lpstr>
      <vt:lpstr>Softwares needed</vt:lpstr>
      <vt:lpstr>Download and install Android Studio &amp; SDK   (from https://developer.android.com/studio)</vt:lpstr>
      <vt:lpstr>Flutter plugins for Android Studio</vt:lpstr>
      <vt:lpstr>Dart plugins for Android Studio</vt:lpstr>
      <vt:lpstr>Download Flutter SDK   (from https://flutter.dev/docs/get-started/install/windows)  </vt:lpstr>
      <vt:lpstr>Add path to flutter/bin in environment variable</vt:lpstr>
      <vt:lpstr>Run flutter doctor</vt:lpstr>
      <vt:lpstr>HelloWorld Flutter</vt:lpstr>
      <vt:lpstr>New Flutter project</vt:lpstr>
      <vt:lpstr>T02 Pengedit Kod VSCode</vt:lpstr>
      <vt:lpstr>PowerPoint Presentation</vt:lpstr>
      <vt:lpstr>ANDROID_HOME path</vt:lpstr>
      <vt:lpstr>What do you need?</vt:lpstr>
      <vt:lpstr>Download VSCode from code.visualstudio.com </vt:lpstr>
      <vt:lpstr>Flutter in Visual Studio Code http://fstm.kuis.edu.my/blog/flutter-vscode/</vt:lpstr>
      <vt:lpstr>Create Flutter project</vt:lpstr>
      <vt:lpstr>T03 AVD Emulator, panggil dari CLI</vt:lpstr>
      <vt:lpstr>What do you need?</vt:lpstr>
      <vt:lpstr>Android/sdk/emulator location</vt:lpstr>
      <vt:lpstr>Emulator –avd NAME_OF_AVD</vt:lpstr>
      <vt:lpstr>T04 Asset &amp; Image, Text &amp; TextField</vt:lpstr>
      <vt:lpstr>PowerPoint Presentation</vt:lpstr>
      <vt:lpstr>Test app on actual device / emulator: main</vt:lpstr>
      <vt:lpstr>Preparing Image Assets: pubspec.yaml</vt:lpstr>
      <vt:lpstr>Lib : main.dart</vt:lpstr>
      <vt:lpstr>Add Padding &amp; TextField : main.dart</vt:lpstr>
      <vt:lpstr>Test app on actual device / emulator: main</vt:lpstr>
      <vt:lpstr>T05 Dart language var &amp; string TextField</vt:lpstr>
      <vt:lpstr>PowerPoint Presentation</vt:lpstr>
      <vt:lpstr>Before we start coding, some basic stuff...</vt:lpstr>
      <vt:lpstr>DART? Is a client-optimized language for fast apps on any platform.  Made &amp; backed by Google  </vt:lpstr>
      <vt:lpstr>Dart Syntax simplified…</vt:lpstr>
      <vt:lpstr>Dart Syntax simplified…</vt:lpstr>
      <vt:lpstr>Dart Syntax simplified…</vt:lpstr>
      <vt:lpstr>Try Dart at dart.dev </vt:lpstr>
      <vt:lpstr>So how to implement in Flutter?...</vt:lpstr>
      <vt:lpstr>Test app on actual device / emulator: main</vt:lpstr>
      <vt:lpstr>PowerPoint Presentation</vt:lpstr>
      <vt:lpstr>T06 Button &amp; Page Navigation</vt:lpstr>
      <vt:lpstr>PowerPoint Presentation</vt:lpstr>
      <vt:lpstr>Test app on actual device / emulator: formpage</vt:lpstr>
      <vt:lpstr>Code at github </vt:lpstr>
      <vt:lpstr>Code for formpage.dart at github.com/khirulnizam/helloflutter</vt:lpstr>
      <vt:lpstr>PowerPoint Presentation</vt:lpstr>
      <vt:lpstr>Exercise : Link to new page</vt:lpstr>
      <vt:lpstr>Import new page file</vt:lpstr>
      <vt:lpstr>Register the routing name of the new page</vt:lpstr>
      <vt:lpstr>Call the new page from a button</vt:lpstr>
      <vt:lpstr>In the next page</vt:lpstr>
      <vt:lpstr>T07 Navigation with Parameters</vt:lpstr>
      <vt:lpstr>GITHUB</vt:lpstr>
      <vt:lpstr>PowerPoint Presentation</vt:lpstr>
      <vt:lpstr>Navigation with Parameters</vt:lpstr>
      <vt:lpstr>lib/formpage.dart</vt:lpstr>
      <vt:lpstr>lib/formpage.dart  …cont</vt:lpstr>
      <vt:lpstr>PowerPoint Presentation</vt:lpstr>
      <vt:lpstr>Define structure of Data in data.dart</vt:lpstr>
      <vt:lpstr>Define an object from Data in main.dart</vt:lpstr>
      <vt:lpstr>Define routes to a new page </vt:lpstr>
      <vt:lpstr>Invoke next page inside button onPressed()</vt:lpstr>
      <vt:lpstr>In the next page’s CONSTRUCTOR , @required the Data</vt:lpstr>
      <vt:lpstr>In the next page, set the initialValue of a TextFormField</vt:lpstr>
      <vt:lpstr>GITHUB</vt:lpstr>
      <vt:lpstr>T08 BMI (Apps flutter Ringkas)</vt:lpstr>
      <vt:lpstr>GITHUB</vt:lpstr>
      <vt:lpstr>FlutterToast</vt:lpstr>
      <vt:lpstr>Provide your gmail at http://fstm.kuis.edu.my/blog/maklumbalas/</vt:lpstr>
      <vt:lpstr>Using Android Studio to generate Sign APK</vt:lpstr>
      <vt:lpstr>T09 Tambah  Plug-ins (Toast)</vt:lpstr>
      <vt:lpstr>GITHUB</vt:lpstr>
      <vt:lpstr>Toast plugins</vt:lpstr>
      <vt:lpstr>PowerPoint Presentation</vt:lpstr>
      <vt:lpstr>PowerPoint Presentation</vt:lpstr>
      <vt:lpstr>What do you need?</vt:lpstr>
      <vt:lpstr>Android/sdk/emulator location</vt:lpstr>
      <vt:lpstr>Emulator –avd NAME_OF_AVD</vt:lpstr>
      <vt:lpstr>T10 Debug apps on Android Phone  (Uji-lari pada telefon pintar Android)</vt:lpstr>
      <vt:lpstr>Play.google.com</vt:lpstr>
      <vt:lpstr>Requirements 1. USB debugging ON- phone  2. Connect USB Cable 3. Install ADB driver in PC</vt:lpstr>
      <vt:lpstr>First time to on USB Debugging?</vt:lpstr>
      <vt:lpstr>First time Allow USB debugging?</vt:lpstr>
      <vt:lpstr>Play.google.com</vt:lpstr>
      <vt:lpstr>PowerPoint Presentation</vt:lpstr>
      <vt:lpstr>T11 Error Debugging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CodePen</vt:lpstr>
      <vt:lpstr>PowerPoint Presentation</vt:lpstr>
      <vt:lpstr>PowerPoint Presentation</vt:lpstr>
      <vt:lpstr>PowerPoint Presentation</vt:lpstr>
      <vt:lpstr>PowerPoint Presentation</vt:lpstr>
      <vt:lpstr>Casting - String to number</vt:lpstr>
      <vt:lpstr>Screen Overflowed</vt:lpstr>
      <vt:lpstr>PowerPoint Presentation</vt:lpstr>
      <vt:lpstr>T12 Codelabs from Google</vt:lpstr>
      <vt:lpstr>Play.google.com</vt:lpstr>
      <vt:lpstr>https://codelabs.developers.google.com/codelabs/first-flutter-app-pt1/</vt:lpstr>
      <vt:lpstr>T13 Online database (serverless)</vt:lpstr>
      <vt:lpstr>PowerPoint Presentation</vt:lpstr>
      <vt:lpstr>Play.google.com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Play.google.com</vt:lpstr>
      <vt:lpstr>Graphic Materials</vt:lpstr>
      <vt:lpstr>Graphic materials &amp; signed APK</vt:lpstr>
      <vt:lpstr>Create Application</vt:lpstr>
      <vt:lpstr>PowerPoint Presentation</vt:lpstr>
      <vt:lpstr>App Description</vt:lpstr>
      <vt:lpstr>Upload graphic Assets</vt:lpstr>
      <vt:lpstr>App Category</vt:lpstr>
      <vt:lpstr>Upload APK</vt:lpstr>
      <vt:lpstr>Upload APK</vt:lpstr>
      <vt:lpstr>Content Rating</vt:lpstr>
      <vt:lpstr>Pricing</vt:lpstr>
      <vt:lpstr>GITHUB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Khirulnizam Abd Rahman</cp:lastModifiedBy>
  <cp:revision>478</cp:revision>
  <dcterms:modified xsi:type="dcterms:W3CDTF">2020-04-26T22:43:02Z</dcterms:modified>
</cp:coreProperties>
</file>